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4"/>
  </p:notesMasterIdLst>
  <p:sldIdLst>
    <p:sldId id="330" r:id="rId2"/>
    <p:sldId id="256" r:id="rId3"/>
    <p:sldId id="277" r:id="rId4"/>
    <p:sldId id="272" r:id="rId5"/>
    <p:sldId id="273" r:id="rId6"/>
    <p:sldId id="271" r:id="rId7"/>
    <p:sldId id="281" r:id="rId8"/>
    <p:sldId id="274" r:id="rId9"/>
    <p:sldId id="257" r:id="rId10"/>
    <p:sldId id="279" r:id="rId11"/>
    <p:sldId id="283" r:id="rId12"/>
    <p:sldId id="280" r:id="rId13"/>
    <p:sldId id="278" r:id="rId14"/>
    <p:sldId id="259" r:id="rId15"/>
    <p:sldId id="260" r:id="rId16"/>
    <p:sldId id="276" r:id="rId17"/>
    <p:sldId id="312" r:id="rId18"/>
    <p:sldId id="261" r:id="rId19"/>
    <p:sldId id="262" r:id="rId20"/>
    <p:sldId id="282" r:id="rId21"/>
    <p:sldId id="284" r:id="rId22"/>
    <p:sldId id="285" r:id="rId23"/>
    <p:sldId id="263" r:id="rId24"/>
    <p:sldId id="309" r:id="rId25"/>
    <p:sldId id="310" r:id="rId26"/>
    <p:sldId id="311" r:id="rId27"/>
    <p:sldId id="286" r:id="rId28"/>
    <p:sldId id="313" r:id="rId29"/>
    <p:sldId id="290" r:id="rId30"/>
    <p:sldId id="293" r:id="rId31"/>
    <p:sldId id="264" r:id="rId32"/>
    <p:sldId id="291" r:id="rId33"/>
    <p:sldId id="289" r:id="rId34"/>
    <p:sldId id="314" r:id="rId35"/>
    <p:sldId id="294" r:id="rId36"/>
    <p:sldId id="318" r:id="rId37"/>
    <p:sldId id="295" r:id="rId38"/>
    <p:sldId id="308" r:id="rId39"/>
    <p:sldId id="315" r:id="rId40"/>
    <p:sldId id="296" r:id="rId41"/>
    <p:sldId id="316" r:id="rId42"/>
    <p:sldId id="297" r:id="rId43"/>
    <p:sldId id="319" r:id="rId44"/>
    <p:sldId id="320" r:id="rId45"/>
    <p:sldId id="317" r:id="rId46"/>
    <p:sldId id="301" r:id="rId47"/>
    <p:sldId id="329" r:id="rId48"/>
    <p:sldId id="302" r:id="rId49"/>
    <p:sldId id="298" r:id="rId50"/>
    <p:sldId id="299" r:id="rId51"/>
    <p:sldId id="300" r:id="rId52"/>
    <p:sldId id="304" r:id="rId53"/>
    <p:sldId id="322" r:id="rId54"/>
    <p:sldId id="303" r:id="rId55"/>
    <p:sldId id="326" r:id="rId56"/>
    <p:sldId id="327" r:id="rId57"/>
    <p:sldId id="324" r:id="rId58"/>
    <p:sldId id="307" r:id="rId59"/>
    <p:sldId id="306" r:id="rId60"/>
    <p:sldId id="270" r:id="rId61"/>
    <p:sldId id="321" r:id="rId62"/>
    <p:sldId id="331" r:id="rId6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38180"/>
    <a:srgbClr val="F9EA90"/>
    <a:srgbClr val="9AB87A"/>
    <a:srgbClr val="444B6E"/>
    <a:srgbClr val="708B75"/>
    <a:srgbClr val="3E315B"/>
    <a:srgbClr val="8E6600"/>
    <a:srgbClr val="F8F991"/>
    <a:srgbClr val="3D315B"/>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34" autoAdjust="0"/>
    <p:restoredTop sz="93357" autoAdjust="0"/>
  </p:normalViewPr>
  <p:slideViewPr>
    <p:cSldViewPr>
      <p:cViewPr varScale="1">
        <p:scale>
          <a:sx n="70" d="100"/>
          <a:sy n="70" d="100"/>
        </p:scale>
        <p:origin x="-1374" y="-96"/>
      </p:cViewPr>
      <p:guideLst>
        <p:guide orient="horz" pos="2160"/>
        <p:guide pos="2880"/>
      </p:guideLst>
    </p:cSldViewPr>
  </p:slideViewPr>
  <p:notesTextViewPr>
    <p:cViewPr>
      <p:scale>
        <a:sx n="1" d="1"/>
        <a:sy n="1" d="1"/>
      </p:scale>
      <p:origin x="0" y="0"/>
    </p:cViewPr>
  </p:notesTextViewPr>
  <p:sorterViewPr>
    <p:cViewPr>
      <p:scale>
        <a:sx n="100" d="100"/>
        <a:sy n="100" d="100"/>
      </p:scale>
      <p:origin x="0" y="12198"/>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ZA"/>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18DE6C2-CA20-4F19-8355-6C199C699815}" type="datetimeFigureOut">
              <a:rPr lang="en-ZA" smtClean="0"/>
              <a:t>2015/08/25</a:t>
            </a:fld>
            <a:endParaRPr lang="en-ZA"/>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ZA"/>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ZA"/>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ZA"/>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BC481AE-8DAC-4DD1-8B5B-810999CE4BBF}" type="slidenum">
              <a:rPr lang="en-ZA" smtClean="0"/>
              <a:t>‹#›</a:t>
            </a:fld>
            <a:endParaRPr lang="en-ZA"/>
          </a:p>
        </p:txBody>
      </p:sp>
    </p:spTree>
    <p:extLst>
      <p:ext uri="{BB962C8B-B14F-4D97-AF65-F5344CB8AC3E}">
        <p14:creationId xmlns:p14="http://schemas.microsoft.com/office/powerpoint/2010/main" val="27416643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84CAB5EF-DE56-4907-A3BE-6C9195B8823C}" type="slidenum">
              <a:rPr lang="en-ZA" altLang="en-US"/>
              <a:pPr/>
              <a:t>1</a:t>
            </a:fld>
            <a:endParaRPr lang="en-ZA" altLang="en-US"/>
          </a:p>
        </p:txBody>
      </p:sp>
      <p:sp>
        <p:nvSpPr>
          <p:cNvPr id="45057" name="Rectangle 1"/>
          <p:cNvSpPr txBox="1">
            <a:spLocks noChangeArrowheads="1"/>
          </p:cNvSpPr>
          <p:nvPr>
            <p:ph type="sldImg"/>
          </p:nvPr>
        </p:nvSpPr>
        <p:spPr bwMode="auto">
          <a:xfrm>
            <a:off x="1106488" y="812800"/>
            <a:ext cx="5345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45058" name="Rectangle 2"/>
          <p:cNvSpPr txBox="1">
            <a:spLocks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A" dirty="0"/>
          </a:p>
        </p:txBody>
      </p:sp>
      <p:sp>
        <p:nvSpPr>
          <p:cNvPr id="4" name="Slide Number Placeholder 3"/>
          <p:cNvSpPr>
            <a:spLocks noGrp="1"/>
          </p:cNvSpPr>
          <p:nvPr>
            <p:ph type="sldNum" sz="quarter" idx="10"/>
          </p:nvPr>
        </p:nvSpPr>
        <p:spPr/>
        <p:txBody>
          <a:bodyPr/>
          <a:lstStyle/>
          <a:p>
            <a:fld id="{0BC481AE-8DAC-4DD1-8B5B-810999CE4BBF}" type="slidenum">
              <a:rPr lang="en-ZA" smtClean="0"/>
              <a:t>10</a:t>
            </a:fld>
            <a:endParaRPr lang="en-ZA"/>
          </a:p>
        </p:txBody>
      </p:sp>
    </p:spTree>
    <p:extLst>
      <p:ext uri="{BB962C8B-B14F-4D97-AF65-F5344CB8AC3E}">
        <p14:creationId xmlns:p14="http://schemas.microsoft.com/office/powerpoint/2010/main" val="22707241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A" dirty="0"/>
          </a:p>
        </p:txBody>
      </p:sp>
      <p:sp>
        <p:nvSpPr>
          <p:cNvPr id="4" name="Slide Number Placeholder 3"/>
          <p:cNvSpPr>
            <a:spLocks noGrp="1"/>
          </p:cNvSpPr>
          <p:nvPr>
            <p:ph type="sldNum" sz="quarter" idx="10"/>
          </p:nvPr>
        </p:nvSpPr>
        <p:spPr/>
        <p:txBody>
          <a:bodyPr/>
          <a:lstStyle/>
          <a:p>
            <a:fld id="{0BC481AE-8DAC-4DD1-8B5B-810999CE4BBF}" type="slidenum">
              <a:rPr lang="en-ZA" smtClean="0"/>
              <a:t>11</a:t>
            </a:fld>
            <a:endParaRPr lang="en-ZA"/>
          </a:p>
        </p:txBody>
      </p:sp>
    </p:spTree>
    <p:extLst>
      <p:ext uri="{BB962C8B-B14F-4D97-AF65-F5344CB8AC3E}">
        <p14:creationId xmlns:p14="http://schemas.microsoft.com/office/powerpoint/2010/main" val="22707241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A" dirty="0"/>
          </a:p>
        </p:txBody>
      </p:sp>
      <p:sp>
        <p:nvSpPr>
          <p:cNvPr id="4" name="Slide Number Placeholder 3"/>
          <p:cNvSpPr>
            <a:spLocks noGrp="1"/>
          </p:cNvSpPr>
          <p:nvPr>
            <p:ph type="sldNum" sz="quarter" idx="10"/>
          </p:nvPr>
        </p:nvSpPr>
        <p:spPr/>
        <p:txBody>
          <a:bodyPr/>
          <a:lstStyle/>
          <a:p>
            <a:fld id="{0BC481AE-8DAC-4DD1-8B5B-810999CE4BBF}" type="slidenum">
              <a:rPr lang="en-ZA" smtClean="0"/>
              <a:t>12</a:t>
            </a:fld>
            <a:endParaRPr lang="en-ZA"/>
          </a:p>
        </p:txBody>
      </p:sp>
    </p:spTree>
    <p:extLst>
      <p:ext uri="{BB962C8B-B14F-4D97-AF65-F5344CB8AC3E}">
        <p14:creationId xmlns:p14="http://schemas.microsoft.com/office/powerpoint/2010/main" val="22707241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A" dirty="0"/>
          </a:p>
        </p:txBody>
      </p:sp>
      <p:sp>
        <p:nvSpPr>
          <p:cNvPr id="4" name="Slide Number Placeholder 3"/>
          <p:cNvSpPr>
            <a:spLocks noGrp="1"/>
          </p:cNvSpPr>
          <p:nvPr>
            <p:ph type="sldNum" sz="quarter" idx="10"/>
          </p:nvPr>
        </p:nvSpPr>
        <p:spPr/>
        <p:txBody>
          <a:bodyPr/>
          <a:lstStyle/>
          <a:p>
            <a:fld id="{0BC481AE-8DAC-4DD1-8B5B-810999CE4BBF}" type="slidenum">
              <a:rPr lang="en-ZA" smtClean="0"/>
              <a:t>13</a:t>
            </a:fld>
            <a:endParaRPr lang="en-ZA"/>
          </a:p>
        </p:txBody>
      </p:sp>
    </p:spTree>
    <p:extLst>
      <p:ext uri="{BB962C8B-B14F-4D97-AF65-F5344CB8AC3E}">
        <p14:creationId xmlns:p14="http://schemas.microsoft.com/office/powerpoint/2010/main" val="22707241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dirty="0" smtClean="0"/>
              <a:t>Support the Dips</a:t>
            </a:r>
            <a:endParaRPr lang="en-ZA" dirty="0"/>
          </a:p>
        </p:txBody>
      </p:sp>
      <p:sp>
        <p:nvSpPr>
          <p:cNvPr id="4" name="Slide Number Placeholder 3"/>
          <p:cNvSpPr>
            <a:spLocks noGrp="1"/>
          </p:cNvSpPr>
          <p:nvPr>
            <p:ph type="sldNum" sz="quarter" idx="10"/>
          </p:nvPr>
        </p:nvSpPr>
        <p:spPr/>
        <p:txBody>
          <a:bodyPr/>
          <a:lstStyle/>
          <a:p>
            <a:fld id="{0BC481AE-8DAC-4DD1-8B5B-810999CE4BBF}" type="slidenum">
              <a:rPr lang="en-ZA" smtClean="0"/>
              <a:t>18</a:t>
            </a:fld>
            <a:endParaRPr lang="en-ZA"/>
          </a:p>
        </p:txBody>
      </p:sp>
    </p:spTree>
    <p:extLst>
      <p:ext uri="{BB962C8B-B14F-4D97-AF65-F5344CB8AC3E}">
        <p14:creationId xmlns:p14="http://schemas.microsoft.com/office/powerpoint/2010/main" val="27101766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dirty="0" smtClean="0"/>
              <a:t>We have deadlines!</a:t>
            </a:r>
            <a:endParaRPr lang="en-ZA" dirty="0"/>
          </a:p>
        </p:txBody>
      </p:sp>
      <p:sp>
        <p:nvSpPr>
          <p:cNvPr id="4" name="Slide Number Placeholder 3"/>
          <p:cNvSpPr>
            <a:spLocks noGrp="1"/>
          </p:cNvSpPr>
          <p:nvPr>
            <p:ph type="sldNum" sz="quarter" idx="10"/>
          </p:nvPr>
        </p:nvSpPr>
        <p:spPr/>
        <p:txBody>
          <a:bodyPr/>
          <a:lstStyle/>
          <a:p>
            <a:fld id="{0BC481AE-8DAC-4DD1-8B5B-810999CE4BBF}" type="slidenum">
              <a:rPr lang="en-ZA" smtClean="0"/>
              <a:t>19</a:t>
            </a:fld>
            <a:endParaRPr lang="en-ZA"/>
          </a:p>
        </p:txBody>
      </p:sp>
    </p:spTree>
    <p:extLst>
      <p:ext uri="{BB962C8B-B14F-4D97-AF65-F5344CB8AC3E}">
        <p14:creationId xmlns:p14="http://schemas.microsoft.com/office/powerpoint/2010/main" val="5655653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A" dirty="0"/>
          </a:p>
        </p:txBody>
      </p:sp>
      <p:sp>
        <p:nvSpPr>
          <p:cNvPr id="4" name="Slide Number Placeholder 3"/>
          <p:cNvSpPr>
            <a:spLocks noGrp="1"/>
          </p:cNvSpPr>
          <p:nvPr>
            <p:ph type="sldNum" sz="quarter" idx="10"/>
          </p:nvPr>
        </p:nvSpPr>
        <p:spPr/>
        <p:txBody>
          <a:bodyPr/>
          <a:lstStyle/>
          <a:p>
            <a:fld id="{0BC481AE-8DAC-4DD1-8B5B-810999CE4BBF}" type="slidenum">
              <a:rPr lang="en-ZA" smtClean="0"/>
              <a:t>57</a:t>
            </a:fld>
            <a:endParaRPr lang="en-ZA"/>
          </a:p>
        </p:txBody>
      </p:sp>
    </p:spTree>
    <p:extLst>
      <p:ext uri="{BB962C8B-B14F-4D97-AF65-F5344CB8AC3E}">
        <p14:creationId xmlns:p14="http://schemas.microsoft.com/office/powerpoint/2010/main" val="22707241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 name="Rectangle 6"/>
          <p:cNvSpPr>
            <a:spLocks noGrp="1" noChangeArrowheads="1"/>
          </p:cNvSpPr>
          <p:nvPr>
            <p:ph type="sldNum"/>
          </p:nvPr>
        </p:nvSpPr>
        <p:spPr>
          <a:ln/>
        </p:spPr>
        <p:txBody>
          <a:bodyPr/>
          <a:lstStyle/>
          <a:p>
            <a:fld id="{D4383ABB-1A76-45CB-809B-041FFC7B023C}" type="slidenum">
              <a:rPr lang="en-ZA" altLang="en-US"/>
              <a:pPr/>
              <a:t>62</a:t>
            </a:fld>
            <a:endParaRPr lang="en-ZA" altLang="en-US"/>
          </a:p>
        </p:txBody>
      </p:sp>
      <p:sp>
        <p:nvSpPr>
          <p:cNvPr id="84993" name="Rectangle 1"/>
          <p:cNvSpPr txBox="1">
            <a:spLocks noChangeArrowheads="1"/>
          </p:cNvSpPr>
          <p:nvPr>
            <p:ph type="sldImg"/>
          </p:nvPr>
        </p:nvSpPr>
        <p:spPr bwMode="auto">
          <a:xfrm>
            <a:off x="0" y="0"/>
            <a:ext cx="1588" cy="158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4994" name="Rectangle 2"/>
          <p:cNvSpPr txBox="1">
            <a:spLocks noChangeArrowheads="1"/>
          </p:cNvSpPr>
          <p:nvPr>
            <p:ph type="body" idx="1"/>
          </p:nvPr>
        </p:nvSpPr>
        <p:spPr bwMode="auto">
          <a:xfrm>
            <a:off x="0" y="0"/>
            <a:ext cx="1588" cy="1588"/>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
        <p:nvSpPr>
          <p:cNvPr id="84995" name="Text Box 3"/>
          <p:cNvSpPr txBox="1">
            <a:spLocks noChangeArrowheads="1"/>
          </p:cNvSpPr>
          <p:nvPr/>
        </p:nvSpPr>
        <p:spPr bwMode="auto">
          <a:xfrm>
            <a:off x="65088" y="0"/>
            <a:ext cx="1587" cy="15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b"/>
          <a:lstStyle/>
          <a:p>
            <a:pPr hangingPunct="1">
              <a:lnSpc>
                <a:spcPct val="112000"/>
              </a:lnSpc>
            </a:pPr>
            <a:fld id="{C37E982C-47B4-4A95-8B74-BDEDD12E5376}" type="slidenum">
              <a:rPr lang="en-ZA" altLang="en-US">
                <a:solidFill>
                  <a:srgbClr val="000000"/>
                </a:solidFill>
                <a:latin typeface="+mn-lt" charset="0"/>
                <a:ea typeface="+mn-ea" charset="0"/>
                <a:cs typeface="+mn-ea" charset="0"/>
              </a:rPr>
              <a:pPr hangingPunct="1">
                <a:lnSpc>
                  <a:spcPct val="112000"/>
                </a:lnSpc>
              </a:pPr>
              <a:t>62</a:t>
            </a:fld>
            <a:fld id="{5F00A004-4266-43AE-8CDA-F2012B0D4F5D}" type="slidenum">
              <a:rPr lang="en-ZA" altLang="en-US">
                <a:solidFill>
                  <a:srgbClr val="000000"/>
                </a:solidFill>
                <a:latin typeface="+mn-lt" charset="0"/>
                <a:ea typeface="+mn-ea" charset="0"/>
                <a:cs typeface="+mn-ea" charset="0"/>
              </a:rPr>
              <a:pPr hangingPunct="1">
                <a:lnSpc>
                  <a:spcPct val="112000"/>
                </a:lnSpc>
              </a:pPr>
              <a:t>62</a:t>
            </a:fld>
            <a:endParaRPr lang="en-ZA" altLang="en-US">
              <a:solidFill>
                <a:srgbClr val="000000"/>
              </a:solidFill>
              <a:latin typeface="+mn-lt" charset="0"/>
              <a:ea typeface="+mn-ea" charset="0"/>
              <a:cs typeface="+mn-ea"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dirty="0" smtClean="0"/>
              <a:t>Present from Parents</a:t>
            </a:r>
            <a:endParaRPr lang="en-ZA" dirty="0"/>
          </a:p>
        </p:txBody>
      </p:sp>
      <p:sp>
        <p:nvSpPr>
          <p:cNvPr id="4" name="Slide Number Placeholder 3"/>
          <p:cNvSpPr>
            <a:spLocks noGrp="1"/>
          </p:cNvSpPr>
          <p:nvPr>
            <p:ph type="sldNum" sz="quarter" idx="10"/>
          </p:nvPr>
        </p:nvSpPr>
        <p:spPr/>
        <p:txBody>
          <a:bodyPr/>
          <a:lstStyle/>
          <a:p>
            <a:fld id="{0BC481AE-8DAC-4DD1-8B5B-810999CE4BBF}" type="slidenum">
              <a:rPr lang="en-ZA" smtClean="0"/>
              <a:t>2</a:t>
            </a:fld>
            <a:endParaRPr lang="en-ZA"/>
          </a:p>
        </p:txBody>
      </p:sp>
    </p:spTree>
    <p:extLst>
      <p:ext uri="{BB962C8B-B14F-4D97-AF65-F5344CB8AC3E}">
        <p14:creationId xmlns:p14="http://schemas.microsoft.com/office/powerpoint/2010/main" val="31725905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dirty="0" smtClean="0"/>
              <a:t>Become a famous</a:t>
            </a:r>
            <a:r>
              <a:rPr lang="en-ZA" baseline="0" dirty="0" smtClean="0"/>
              <a:t> skateboarder</a:t>
            </a:r>
            <a:endParaRPr lang="en-ZA" dirty="0"/>
          </a:p>
        </p:txBody>
      </p:sp>
      <p:sp>
        <p:nvSpPr>
          <p:cNvPr id="4" name="Slide Number Placeholder 3"/>
          <p:cNvSpPr>
            <a:spLocks noGrp="1"/>
          </p:cNvSpPr>
          <p:nvPr>
            <p:ph type="sldNum" sz="quarter" idx="10"/>
          </p:nvPr>
        </p:nvSpPr>
        <p:spPr/>
        <p:txBody>
          <a:bodyPr/>
          <a:lstStyle/>
          <a:p>
            <a:fld id="{0BC481AE-8DAC-4DD1-8B5B-810999CE4BBF}" type="slidenum">
              <a:rPr lang="en-ZA" smtClean="0"/>
              <a:t>3</a:t>
            </a:fld>
            <a:endParaRPr lang="en-ZA"/>
          </a:p>
        </p:txBody>
      </p:sp>
    </p:spTree>
    <p:extLst>
      <p:ext uri="{BB962C8B-B14F-4D97-AF65-F5344CB8AC3E}">
        <p14:creationId xmlns:p14="http://schemas.microsoft.com/office/powerpoint/2010/main" val="39464358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dirty="0" smtClean="0"/>
              <a:t>10</a:t>
            </a:r>
            <a:r>
              <a:rPr lang="en-ZA" baseline="0" dirty="0" smtClean="0"/>
              <a:t> seconds into the descent and 5 meters down the hill</a:t>
            </a:r>
            <a:endParaRPr lang="en-ZA" dirty="0"/>
          </a:p>
        </p:txBody>
      </p:sp>
      <p:sp>
        <p:nvSpPr>
          <p:cNvPr id="4" name="Slide Number Placeholder 3"/>
          <p:cNvSpPr>
            <a:spLocks noGrp="1"/>
          </p:cNvSpPr>
          <p:nvPr>
            <p:ph type="sldNum" sz="quarter" idx="10"/>
          </p:nvPr>
        </p:nvSpPr>
        <p:spPr/>
        <p:txBody>
          <a:bodyPr/>
          <a:lstStyle/>
          <a:p>
            <a:fld id="{0BC481AE-8DAC-4DD1-8B5B-810999CE4BBF}" type="slidenum">
              <a:rPr lang="en-ZA" smtClean="0"/>
              <a:t>4</a:t>
            </a:fld>
            <a:endParaRPr lang="en-ZA"/>
          </a:p>
        </p:txBody>
      </p:sp>
    </p:spTree>
    <p:extLst>
      <p:ext uri="{BB962C8B-B14F-4D97-AF65-F5344CB8AC3E}">
        <p14:creationId xmlns:p14="http://schemas.microsoft.com/office/powerpoint/2010/main" val="31447579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dirty="0" smtClean="0"/>
              <a:t>World went into slow motion</a:t>
            </a:r>
            <a:endParaRPr lang="en-ZA" dirty="0"/>
          </a:p>
        </p:txBody>
      </p:sp>
      <p:sp>
        <p:nvSpPr>
          <p:cNvPr id="4" name="Slide Number Placeholder 3"/>
          <p:cNvSpPr>
            <a:spLocks noGrp="1"/>
          </p:cNvSpPr>
          <p:nvPr>
            <p:ph type="sldNum" sz="quarter" idx="10"/>
          </p:nvPr>
        </p:nvSpPr>
        <p:spPr/>
        <p:txBody>
          <a:bodyPr/>
          <a:lstStyle/>
          <a:p>
            <a:fld id="{0BC481AE-8DAC-4DD1-8B5B-810999CE4BBF}" type="slidenum">
              <a:rPr lang="en-ZA" smtClean="0"/>
              <a:t>5</a:t>
            </a:fld>
            <a:endParaRPr lang="en-ZA"/>
          </a:p>
        </p:txBody>
      </p:sp>
    </p:spTree>
    <p:extLst>
      <p:ext uri="{BB962C8B-B14F-4D97-AF65-F5344CB8AC3E}">
        <p14:creationId xmlns:p14="http://schemas.microsoft.com/office/powerpoint/2010/main" val="28254861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dirty="0" smtClean="0"/>
              <a:t>Skateboarding</a:t>
            </a:r>
            <a:r>
              <a:rPr lang="en-ZA" baseline="0" dirty="0" smtClean="0"/>
              <a:t> &amp; Software Development</a:t>
            </a:r>
            <a:endParaRPr lang="en-ZA" dirty="0"/>
          </a:p>
        </p:txBody>
      </p:sp>
      <p:sp>
        <p:nvSpPr>
          <p:cNvPr id="4" name="Slide Number Placeholder 3"/>
          <p:cNvSpPr>
            <a:spLocks noGrp="1"/>
          </p:cNvSpPr>
          <p:nvPr>
            <p:ph type="sldNum" sz="quarter" idx="10"/>
          </p:nvPr>
        </p:nvSpPr>
        <p:spPr/>
        <p:txBody>
          <a:bodyPr/>
          <a:lstStyle/>
          <a:p>
            <a:fld id="{0BC481AE-8DAC-4DD1-8B5B-810999CE4BBF}" type="slidenum">
              <a:rPr lang="en-ZA" smtClean="0"/>
              <a:t>6</a:t>
            </a:fld>
            <a:endParaRPr lang="en-ZA"/>
          </a:p>
        </p:txBody>
      </p:sp>
    </p:spTree>
    <p:extLst>
      <p:ext uri="{BB962C8B-B14F-4D97-AF65-F5344CB8AC3E}">
        <p14:creationId xmlns:p14="http://schemas.microsoft.com/office/powerpoint/2010/main" val="28291350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dirty="0" smtClean="0"/>
              <a:t>Skateboarding</a:t>
            </a:r>
            <a:r>
              <a:rPr lang="en-ZA" baseline="0" dirty="0" smtClean="0"/>
              <a:t> &amp; Software Development</a:t>
            </a:r>
            <a:endParaRPr lang="en-ZA" dirty="0"/>
          </a:p>
        </p:txBody>
      </p:sp>
      <p:sp>
        <p:nvSpPr>
          <p:cNvPr id="4" name="Slide Number Placeholder 3"/>
          <p:cNvSpPr>
            <a:spLocks noGrp="1"/>
          </p:cNvSpPr>
          <p:nvPr>
            <p:ph type="sldNum" sz="quarter" idx="10"/>
          </p:nvPr>
        </p:nvSpPr>
        <p:spPr/>
        <p:txBody>
          <a:bodyPr/>
          <a:lstStyle/>
          <a:p>
            <a:fld id="{0BC481AE-8DAC-4DD1-8B5B-810999CE4BBF}" type="slidenum">
              <a:rPr lang="en-ZA" smtClean="0"/>
              <a:t>7</a:t>
            </a:fld>
            <a:endParaRPr lang="en-ZA"/>
          </a:p>
        </p:txBody>
      </p:sp>
    </p:spTree>
    <p:extLst>
      <p:ext uri="{BB962C8B-B14F-4D97-AF65-F5344CB8AC3E}">
        <p14:creationId xmlns:p14="http://schemas.microsoft.com/office/powerpoint/2010/main" val="28291350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dirty="0" smtClean="0"/>
              <a:t>Skateboarding</a:t>
            </a:r>
            <a:r>
              <a:rPr lang="en-ZA" baseline="0" dirty="0" smtClean="0"/>
              <a:t> &amp; Software Development</a:t>
            </a:r>
            <a:endParaRPr lang="en-ZA" dirty="0"/>
          </a:p>
        </p:txBody>
      </p:sp>
      <p:sp>
        <p:nvSpPr>
          <p:cNvPr id="4" name="Slide Number Placeholder 3"/>
          <p:cNvSpPr>
            <a:spLocks noGrp="1"/>
          </p:cNvSpPr>
          <p:nvPr>
            <p:ph type="sldNum" sz="quarter" idx="10"/>
          </p:nvPr>
        </p:nvSpPr>
        <p:spPr/>
        <p:txBody>
          <a:bodyPr/>
          <a:lstStyle/>
          <a:p>
            <a:fld id="{0BC481AE-8DAC-4DD1-8B5B-810999CE4BBF}" type="slidenum">
              <a:rPr lang="en-ZA" smtClean="0"/>
              <a:t>8</a:t>
            </a:fld>
            <a:endParaRPr lang="en-ZA"/>
          </a:p>
        </p:txBody>
      </p:sp>
    </p:spTree>
    <p:extLst>
      <p:ext uri="{BB962C8B-B14F-4D97-AF65-F5344CB8AC3E}">
        <p14:creationId xmlns:p14="http://schemas.microsoft.com/office/powerpoint/2010/main" val="28291350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A" dirty="0"/>
          </a:p>
        </p:txBody>
      </p:sp>
      <p:sp>
        <p:nvSpPr>
          <p:cNvPr id="4" name="Slide Number Placeholder 3"/>
          <p:cNvSpPr>
            <a:spLocks noGrp="1"/>
          </p:cNvSpPr>
          <p:nvPr>
            <p:ph type="sldNum" sz="quarter" idx="10"/>
          </p:nvPr>
        </p:nvSpPr>
        <p:spPr/>
        <p:txBody>
          <a:bodyPr/>
          <a:lstStyle/>
          <a:p>
            <a:fld id="{0BC481AE-8DAC-4DD1-8B5B-810999CE4BBF}" type="slidenum">
              <a:rPr lang="en-ZA" smtClean="0"/>
              <a:t>9</a:t>
            </a:fld>
            <a:endParaRPr lang="en-ZA"/>
          </a:p>
        </p:txBody>
      </p:sp>
    </p:spTree>
    <p:extLst>
      <p:ext uri="{BB962C8B-B14F-4D97-AF65-F5344CB8AC3E}">
        <p14:creationId xmlns:p14="http://schemas.microsoft.com/office/powerpoint/2010/main" val="22707241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ZA"/>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ZA"/>
          </a:p>
        </p:txBody>
      </p:sp>
      <p:sp>
        <p:nvSpPr>
          <p:cNvPr id="4" name="Date Placeholder 3"/>
          <p:cNvSpPr>
            <a:spLocks noGrp="1"/>
          </p:cNvSpPr>
          <p:nvPr>
            <p:ph type="dt" sz="half" idx="10"/>
          </p:nvPr>
        </p:nvSpPr>
        <p:spPr/>
        <p:txBody>
          <a:bodyPr/>
          <a:lstStyle/>
          <a:p>
            <a:fld id="{354EDF00-CD86-4001-87B9-806ACF2498EC}" type="datetimeFigureOut">
              <a:rPr lang="en-ZA" smtClean="0"/>
              <a:t>2015/08/25</a:t>
            </a:fld>
            <a:endParaRPr lang="en-ZA"/>
          </a:p>
        </p:txBody>
      </p:sp>
      <p:sp>
        <p:nvSpPr>
          <p:cNvPr id="5" name="Footer Placeholder 4"/>
          <p:cNvSpPr>
            <a:spLocks noGrp="1"/>
          </p:cNvSpPr>
          <p:nvPr>
            <p:ph type="ftr" sz="quarter" idx="11"/>
          </p:nvPr>
        </p:nvSpPr>
        <p:spPr/>
        <p:txBody>
          <a:bodyPr/>
          <a:lstStyle/>
          <a:p>
            <a:endParaRPr lang="en-ZA"/>
          </a:p>
        </p:txBody>
      </p:sp>
      <p:sp>
        <p:nvSpPr>
          <p:cNvPr id="6" name="Slide Number Placeholder 5"/>
          <p:cNvSpPr>
            <a:spLocks noGrp="1"/>
          </p:cNvSpPr>
          <p:nvPr>
            <p:ph type="sldNum" sz="quarter" idx="12"/>
          </p:nvPr>
        </p:nvSpPr>
        <p:spPr/>
        <p:txBody>
          <a:bodyPr/>
          <a:lstStyle/>
          <a:p>
            <a:fld id="{8CE557C1-BC9F-419D-B352-6D241B8A7F1B}" type="slidenum">
              <a:rPr lang="en-ZA" smtClean="0"/>
              <a:t>‹#›</a:t>
            </a:fld>
            <a:endParaRPr lang="en-ZA"/>
          </a:p>
        </p:txBody>
      </p:sp>
    </p:spTree>
    <p:extLst>
      <p:ext uri="{BB962C8B-B14F-4D97-AF65-F5344CB8AC3E}">
        <p14:creationId xmlns:p14="http://schemas.microsoft.com/office/powerpoint/2010/main" val="11256159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ZA"/>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ZA"/>
          </a:p>
        </p:txBody>
      </p:sp>
      <p:sp>
        <p:nvSpPr>
          <p:cNvPr id="4" name="Date Placeholder 3"/>
          <p:cNvSpPr>
            <a:spLocks noGrp="1"/>
          </p:cNvSpPr>
          <p:nvPr>
            <p:ph type="dt" sz="half" idx="10"/>
          </p:nvPr>
        </p:nvSpPr>
        <p:spPr/>
        <p:txBody>
          <a:bodyPr/>
          <a:lstStyle/>
          <a:p>
            <a:fld id="{354EDF00-CD86-4001-87B9-806ACF2498EC}" type="datetimeFigureOut">
              <a:rPr lang="en-ZA" smtClean="0"/>
              <a:t>2015/08/25</a:t>
            </a:fld>
            <a:endParaRPr lang="en-ZA"/>
          </a:p>
        </p:txBody>
      </p:sp>
      <p:sp>
        <p:nvSpPr>
          <p:cNvPr id="5" name="Footer Placeholder 4"/>
          <p:cNvSpPr>
            <a:spLocks noGrp="1"/>
          </p:cNvSpPr>
          <p:nvPr>
            <p:ph type="ftr" sz="quarter" idx="11"/>
          </p:nvPr>
        </p:nvSpPr>
        <p:spPr/>
        <p:txBody>
          <a:bodyPr/>
          <a:lstStyle/>
          <a:p>
            <a:endParaRPr lang="en-ZA"/>
          </a:p>
        </p:txBody>
      </p:sp>
      <p:sp>
        <p:nvSpPr>
          <p:cNvPr id="6" name="Slide Number Placeholder 5"/>
          <p:cNvSpPr>
            <a:spLocks noGrp="1"/>
          </p:cNvSpPr>
          <p:nvPr>
            <p:ph type="sldNum" sz="quarter" idx="12"/>
          </p:nvPr>
        </p:nvSpPr>
        <p:spPr/>
        <p:txBody>
          <a:bodyPr/>
          <a:lstStyle/>
          <a:p>
            <a:fld id="{8CE557C1-BC9F-419D-B352-6D241B8A7F1B}" type="slidenum">
              <a:rPr lang="en-ZA" smtClean="0"/>
              <a:t>‹#›</a:t>
            </a:fld>
            <a:endParaRPr lang="en-ZA"/>
          </a:p>
        </p:txBody>
      </p:sp>
    </p:spTree>
    <p:extLst>
      <p:ext uri="{BB962C8B-B14F-4D97-AF65-F5344CB8AC3E}">
        <p14:creationId xmlns:p14="http://schemas.microsoft.com/office/powerpoint/2010/main" val="42192065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ZA"/>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ZA"/>
          </a:p>
        </p:txBody>
      </p:sp>
      <p:sp>
        <p:nvSpPr>
          <p:cNvPr id="4" name="Date Placeholder 3"/>
          <p:cNvSpPr>
            <a:spLocks noGrp="1"/>
          </p:cNvSpPr>
          <p:nvPr>
            <p:ph type="dt" sz="half" idx="10"/>
          </p:nvPr>
        </p:nvSpPr>
        <p:spPr/>
        <p:txBody>
          <a:bodyPr/>
          <a:lstStyle/>
          <a:p>
            <a:fld id="{354EDF00-CD86-4001-87B9-806ACF2498EC}" type="datetimeFigureOut">
              <a:rPr lang="en-ZA" smtClean="0"/>
              <a:t>2015/08/25</a:t>
            </a:fld>
            <a:endParaRPr lang="en-ZA"/>
          </a:p>
        </p:txBody>
      </p:sp>
      <p:sp>
        <p:nvSpPr>
          <p:cNvPr id="5" name="Footer Placeholder 4"/>
          <p:cNvSpPr>
            <a:spLocks noGrp="1"/>
          </p:cNvSpPr>
          <p:nvPr>
            <p:ph type="ftr" sz="quarter" idx="11"/>
          </p:nvPr>
        </p:nvSpPr>
        <p:spPr/>
        <p:txBody>
          <a:bodyPr/>
          <a:lstStyle/>
          <a:p>
            <a:endParaRPr lang="en-ZA"/>
          </a:p>
        </p:txBody>
      </p:sp>
      <p:sp>
        <p:nvSpPr>
          <p:cNvPr id="6" name="Slide Number Placeholder 5"/>
          <p:cNvSpPr>
            <a:spLocks noGrp="1"/>
          </p:cNvSpPr>
          <p:nvPr>
            <p:ph type="sldNum" sz="quarter" idx="12"/>
          </p:nvPr>
        </p:nvSpPr>
        <p:spPr/>
        <p:txBody>
          <a:bodyPr/>
          <a:lstStyle/>
          <a:p>
            <a:fld id="{8CE557C1-BC9F-419D-B352-6D241B8A7F1B}" type="slidenum">
              <a:rPr lang="en-ZA" smtClean="0"/>
              <a:t>‹#›</a:t>
            </a:fld>
            <a:endParaRPr lang="en-ZA"/>
          </a:p>
        </p:txBody>
      </p:sp>
    </p:spTree>
    <p:extLst>
      <p:ext uri="{BB962C8B-B14F-4D97-AF65-F5344CB8AC3E}">
        <p14:creationId xmlns:p14="http://schemas.microsoft.com/office/powerpoint/2010/main" val="114593014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685800" y="2130425"/>
            <a:ext cx="7770813" cy="1468438"/>
          </a:xfrm>
        </p:spPr>
        <p:txBody>
          <a:bodyPr/>
          <a:lstStyle/>
          <a:p>
            <a:r>
              <a:rPr lang="en-US" smtClean="0"/>
              <a:t>Click to edit Master title style</a:t>
            </a:r>
            <a:endParaRPr lang="en-ZA"/>
          </a:p>
        </p:txBody>
      </p:sp>
      <p:sp>
        <p:nvSpPr>
          <p:cNvPr id="3" name="Date Placeholder 2"/>
          <p:cNvSpPr>
            <a:spLocks noGrp="1"/>
          </p:cNvSpPr>
          <p:nvPr>
            <p:ph type="dt" idx="10"/>
          </p:nvPr>
        </p:nvSpPr>
        <p:spPr>
          <a:xfrm>
            <a:off x="457200" y="6356350"/>
            <a:ext cx="2132013" cy="363538"/>
          </a:xfrm>
        </p:spPr>
        <p:txBody>
          <a:bodyPr/>
          <a:lstStyle>
            <a:lvl1pPr>
              <a:defRPr/>
            </a:lvl1pPr>
          </a:lstStyle>
          <a:p>
            <a:r>
              <a:rPr lang="en-ZA" altLang="en-US"/>
              <a:t>14/10/09</a:t>
            </a:r>
          </a:p>
        </p:txBody>
      </p:sp>
      <p:sp>
        <p:nvSpPr>
          <p:cNvPr id="4" name="Footer Placeholder 3"/>
          <p:cNvSpPr>
            <a:spLocks noGrp="1"/>
          </p:cNvSpPr>
          <p:nvPr>
            <p:ph type="ftr" idx="11"/>
          </p:nvPr>
        </p:nvSpPr>
        <p:spPr>
          <a:xfrm>
            <a:off x="3124200" y="6356350"/>
            <a:ext cx="2894013" cy="363538"/>
          </a:xfrm>
        </p:spPr>
        <p:txBody>
          <a:bodyPr/>
          <a:lstStyle>
            <a:lvl1pPr>
              <a:defRPr/>
            </a:lvl1pPr>
          </a:lstStyle>
          <a:p>
            <a:endParaRPr lang="en-ZA" altLang="en-US"/>
          </a:p>
        </p:txBody>
      </p:sp>
      <p:sp>
        <p:nvSpPr>
          <p:cNvPr id="5" name="Slide Number Placeholder 4"/>
          <p:cNvSpPr>
            <a:spLocks noGrp="1"/>
          </p:cNvSpPr>
          <p:nvPr>
            <p:ph type="sldNum" idx="12"/>
          </p:nvPr>
        </p:nvSpPr>
        <p:spPr>
          <a:xfrm>
            <a:off x="6553200" y="6356350"/>
            <a:ext cx="2132013" cy="363538"/>
          </a:xfrm>
        </p:spPr>
        <p:txBody>
          <a:bodyPr/>
          <a:lstStyle>
            <a:lvl1pPr>
              <a:defRPr/>
            </a:lvl1pPr>
          </a:lstStyle>
          <a:p>
            <a:fld id="{69351F5E-BEB4-4FE9-8640-07CF2F1489F3}" type="slidenum">
              <a:rPr lang="en-ZA" altLang="en-US"/>
              <a:pPr/>
              <a:t>‹#›</a:t>
            </a:fld>
            <a:fld id="{16B276D7-BCF4-43BD-8CEA-D64CA736449E}" type="slidenum">
              <a:rPr lang="en-ZA" altLang="en-US"/>
              <a:pPr/>
              <a:t>‹#›</a:t>
            </a:fld>
            <a:endParaRPr lang="en-ZA" altLang="en-US"/>
          </a:p>
        </p:txBody>
      </p:sp>
    </p:spTree>
    <p:extLst>
      <p:ext uri="{BB962C8B-B14F-4D97-AF65-F5344CB8AC3E}">
        <p14:creationId xmlns:p14="http://schemas.microsoft.com/office/powerpoint/2010/main" val="11278101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ZA"/>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ZA"/>
          </a:p>
        </p:txBody>
      </p:sp>
      <p:sp>
        <p:nvSpPr>
          <p:cNvPr id="4" name="Date Placeholder 3"/>
          <p:cNvSpPr>
            <a:spLocks noGrp="1"/>
          </p:cNvSpPr>
          <p:nvPr>
            <p:ph type="dt" sz="half" idx="10"/>
          </p:nvPr>
        </p:nvSpPr>
        <p:spPr/>
        <p:txBody>
          <a:bodyPr/>
          <a:lstStyle/>
          <a:p>
            <a:fld id="{354EDF00-CD86-4001-87B9-806ACF2498EC}" type="datetimeFigureOut">
              <a:rPr lang="en-ZA" smtClean="0"/>
              <a:t>2015/08/25</a:t>
            </a:fld>
            <a:endParaRPr lang="en-ZA"/>
          </a:p>
        </p:txBody>
      </p:sp>
      <p:sp>
        <p:nvSpPr>
          <p:cNvPr id="5" name="Footer Placeholder 4"/>
          <p:cNvSpPr>
            <a:spLocks noGrp="1"/>
          </p:cNvSpPr>
          <p:nvPr>
            <p:ph type="ftr" sz="quarter" idx="11"/>
          </p:nvPr>
        </p:nvSpPr>
        <p:spPr/>
        <p:txBody>
          <a:bodyPr/>
          <a:lstStyle/>
          <a:p>
            <a:endParaRPr lang="en-ZA"/>
          </a:p>
        </p:txBody>
      </p:sp>
      <p:sp>
        <p:nvSpPr>
          <p:cNvPr id="6" name="Slide Number Placeholder 5"/>
          <p:cNvSpPr>
            <a:spLocks noGrp="1"/>
          </p:cNvSpPr>
          <p:nvPr>
            <p:ph type="sldNum" sz="quarter" idx="12"/>
          </p:nvPr>
        </p:nvSpPr>
        <p:spPr/>
        <p:txBody>
          <a:bodyPr/>
          <a:lstStyle/>
          <a:p>
            <a:fld id="{8CE557C1-BC9F-419D-B352-6D241B8A7F1B}" type="slidenum">
              <a:rPr lang="en-ZA" smtClean="0"/>
              <a:t>‹#›</a:t>
            </a:fld>
            <a:endParaRPr lang="en-ZA"/>
          </a:p>
        </p:txBody>
      </p:sp>
    </p:spTree>
    <p:extLst>
      <p:ext uri="{BB962C8B-B14F-4D97-AF65-F5344CB8AC3E}">
        <p14:creationId xmlns:p14="http://schemas.microsoft.com/office/powerpoint/2010/main" val="35703517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ZA"/>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54EDF00-CD86-4001-87B9-806ACF2498EC}" type="datetimeFigureOut">
              <a:rPr lang="en-ZA" smtClean="0"/>
              <a:t>2015/08/25</a:t>
            </a:fld>
            <a:endParaRPr lang="en-ZA"/>
          </a:p>
        </p:txBody>
      </p:sp>
      <p:sp>
        <p:nvSpPr>
          <p:cNvPr id="5" name="Footer Placeholder 4"/>
          <p:cNvSpPr>
            <a:spLocks noGrp="1"/>
          </p:cNvSpPr>
          <p:nvPr>
            <p:ph type="ftr" sz="quarter" idx="11"/>
          </p:nvPr>
        </p:nvSpPr>
        <p:spPr/>
        <p:txBody>
          <a:bodyPr/>
          <a:lstStyle/>
          <a:p>
            <a:endParaRPr lang="en-ZA"/>
          </a:p>
        </p:txBody>
      </p:sp>
      <p:sp>
        <p:nvSpPr>
          <p:cNvPr id="6" name="Slide Number Placeholder 5"/>
          <p:cNvSpPr>
            <a:spLocks noGrp="1"/>
          </p:cNvSpPr>
          <p:nvPr>
            <p:ph type="sldNum" sz="quarter" idx="12"/>
          </p:nvPr>
        </p:nvSpPr>
        <p:spPr/>
        <p:txBody>
          <a:bodyPr/>
          <a:lstStyle/>
          <a:p>
            <a:fld id="{8CE557C1-BC9F-419D-B352-6D241B8A7F1B}" type="slidenum">
              <a:rPr lang="en-ZA" smtClean="0"/>
              <a:t>‹#›</a:t>
            </a:fld>
            <a:endParaRPr lang="en-ZA"/>
          </a:p>
        </p:txBody>
      </p:sp>
    </p:spTree>
    <p:extLst>
      <p:ext uri="{BB962C8B-B14F-4D97-AF65-F5344CB8AC3E}">
        <p14:creationId xmlns:p14="http://schemas.microsoft.com/office/powerpoint/2010/main" val="42553728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ZA"/>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ZA"/>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ZA"/>
          </a:p>
        </p:txBody>
      </p:sp>
      <p:sp>
        <p:nvSpPr>
          <p:cNvPr id="5" name="Date Placeholder 4"/>
          <p:cNvSpPr>
            <a:spLocks noGrp="1"/>
          </p:cNvSpPr>
          <p:nvPr>
            <p:ph type="dt" sz="half" idx="10"/>
          </p:nvPr>
        </p:nvSpPr>
        <p:spPr/>
        <p:txBody>
          <a:bodyPr/>
          <a:lstStyle/>
          <a:p>
            <a:fld id="{354EDF00-CD86-4001-87B9-806ACF2498EC}" type="datetimeFigureOut">
              <a:rPr lang="en-ZA" smtClean="0"/>
              <a:t>2015/08/25</a:t>
            </a:fld>
            <a:endParaRPr lang="en-ZA"/>
          </a:p>
        </p:txBody>
      </p:sp>
      <p:sp>
        <p:nvSpPr>
          <p:cNvPr id="6" name="Footer Placeholder 5"/>
          <p:cNvSpPr>
            <a:spLocks noGrp="1"/>
          </p:cNvSpPr>
          <p:nvPr>
            <p:ph type="ftr" sz="quarter" idx="11"/>
          </p:nvPr>
        </p:nvSpPr>
        <p:spPr/>
        <p:txBody>
          <a:bodyPr/>
          <a:lstStyle/>
          <a:p>
            <a:endParaRPr lang="en-ZA"/>
          </a:p>
        </p:txBody>
      </p:sp>
      <p:sp>
        <p:nvSpPr>
          <p:cNvPr id="7" name="Slide Number Placeholder 6"/>
          <p:cNvSpPr>
            <a:spLocks noGrp="1"/>
          </p:cNvSpPr>
          <p:nvPr>
            <p:ph type="sldNum" sz="quarter" idx="12"/>
          </p:nvPr>
        </p:nvSpPr>
        <p:spPr/>
        <p:txBody>
          <a:bodyPr/>
          <a:lstStyle/>
          <a:p>
            <a:fld id="{8CE557C1-BC9F-419D-B352-6D241B8A7F1B}" type="slidenum">
              <a:rPr lang="en-ZA" smtClean="0"/>
              <a:t>‹#›</a:t>
            </a:fld>
            <a:endParaRPr lang="en-ZA"/>
          </a:p>
        </p:txBody>
      </p:sp>
    </p:spTree>
    <p:extLst>
      <p:ext uri="{BB962C8B-B14F-4D97-AF65-F5344CB8AC3E}">
        <p14:creationId xmlns:p14="http://schemas.microsoft.com/office/powerpoint/2010/main" val="28436637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ZA"/>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ZA"/>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ZA"/>
          </a:p>
        </p:txBody>
      </p:sp>
      <p:sp>
        <p:nvSpPr>
          <p:cNvPr id="7" name="Date Placeholder 6"/>
          <p:cNvSpPr>
            <a:spLocks noGrp="1"/>
          </p:cNvSpPr>
          <p:nvPr>
            <p:ph type="dt" sz="half" idx="10"/>
          </p:nvPr>
        </p:nvSpPr>
        <p:spPr/>
        <p:txBody>
          <a:bodyPr/>
          <a:lstStyle/>
          <a:p>
            <a:fld id="{354EDF00-CD86-4001-87B9-806ACF2498EC}" type="datetimeFigureOut">
              <a:rPr lang="en-ZA" smtClean="0"/>
              <a:t>2015/08/25</a:t>
            </a:fld>
            <a:endParaRPr lang="en-ZA"/>
          </a:p>
        </p:txBody>
      </p:sp>
      <p:sp>
        <p:nvSpPr>
          <p:cNvPr id="8" name="Footer Placeholder 7"/>
          <p:cNvSpPr>
            <a:spLocks noGrp="1"/>
          </p:cNvSpPr>
          <p:nvPr>
            <p:ph type="ftr" sz="quarter" idx="11"/>
          </p:nvPr>
        </p:nvSpPr>
        <p:spPr/>
        <p:txBody>
          <a:bodyPr/>
          <a:lstStyle/>
          <a:p>
            <a:endParaRPr lang="en-ZA"/>
          </a:p>
        </p:txBody>
      </p:sp>
      <p:sp>
        <p:nvSpPr>
          <p:cNvPr id="9" name="Slide Number Placeholder 8"/>
          <p:cNvSpPr>
            <a:spLocks noGrp="1"/>
          </p:cNvSpPr>
          <p:nvPr>
            <p:ph type="sldNum" sz="quarter" idx="12"/>
          </p:nvPr>
        </p:nvSpPr>
        <p:spPr/>
        <p:txBody>
          <a:bodyPr/>
          <a:lstStyle/>
          <a:p>
            <a:fld id="{8CE557C1-BC9F-419D-B352-6D241B8A7F1B}" type="slidenum">
              <a:rPr lang="en-ZA" smtClean="0"/>
              <a:t>‹#›</a:t>
            </a:fld>
            <a:endParaRPr lang="en-ZA"/>
          </a:p>
        </p:txBody>
      </p:sp>
    </p:spTree>
    <p:extLst>
      <p:ext uri="{BB962C8B-B14F-4D97-AF65-F5344CB8AC3E}">
        <p14:creationId xmlns:p14="http://schemas.microsoft.com/office/powerpoint/2010/main" val="35548222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ZA"/>
          </a:p>
        </p:txBody>
      </p:sp>
      <p:sp>
        <p:nvSpPr>
          <p:cNvPr id="3" name="Date Placeholder 2"/>
          <p:cNvSpPr>
            <a:spLocks noGrp="1"/>
          </p:cNvSpPr>
          <p:nvPr>
            <p:ph type="dt" sz="half" idx="10"/>
          </p:nvPr>
        </p:nvSpPr>
        <p:spPr/>
        <p:txBody>
          <a:bodyPr/>
          <a:lstStyle/>
          <a:p>
            <a:fld id="{354EDF00-CD86-4001-87B9-806ACF2498EC}" type="datetimeFigureOut">
              <a:rPr lang="en-ZA" smtClean="0"/>
              <a:t>2015/08/25</a:t>
            </a:fld>
            <a:endParaRPr lang="en-ZA"/>
          </a:p>
        </p:txBody>
      </p:sp>
      <p:sp>
        <p:nvSpPr>
          <p:cNvPr id="4" name="Footer Placeholder 3"/>
          <p:cNvSpPr>
            <a:spLocks noGrp="1"/>
          </p:cNvSpPr>
          <p:nvPr>
            <p:ph type="ftr" sz="quarter" idx="11"/>
          </p:nvPr>
        </p:nvSpPr>
        <p:spPr/>
        <p:txBody>
          <a:bodyPr/>
          <a:lstStyle/>
          <a:p>
            <a:endParaRPr lang="en-ZA"/>
          </a:p>
        </p:txBody>
      </p:sp>
      <p:sp>
        <p:nvSpPr>
          <p:cNvPr id="5" name="Slide Number Placeholder 4"/>
          <p:cNvSpPr>
            <a:spLocks noGrp="1"/>
          </p:cNvSpPr>
          <p:nvPr>
            <p:ph type="sldNum" sz="quarter" idx="12"/>
          </p:nvPr>
        </p:nvSpPr>
        <p:spPr/>
        <p:txBody>
          <a:bodyPr/>
          <a:lstStyle/>
          <a:p>
            <a:fld id="{8CE557C1-BC9F-419D-B352-6D241B8A7F1B}" type="slidenum">
              <a:rPr lang="en-ZA" smtClean="0"/>
              <a:t>‹#›</a:t>
            </a:fld>
            <a:endParaRPr lang="en-ZA"/>
          </a:p>
        </p:txBody>
      </p:sp>
    </p:spTree>
    <p:extLst>
      <p:ext uri="{BB962C8B-B14F-4D97-AF65-F5344CB8AC3E}">
        <p14:creationId xmlns:p14="http://schemas.microsoft.com/office/powerpoint/2010/main" val="21980435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54EDF00-CD86-4001-87B9-806ACF2498EC}" type="datetimeFigureOut">
              <a:rPr lang="en-ZA" smtClean="0"/>
              <a:t>2015/08/25</a:t>
            </a:fld>
            <a:endParaRPr lang="en-ZA"/>
          </a:p>
        </p:txBody>
      </p:sp>
      <p:sp>
        <p:nvSpPr>
          <p:cNvPr id="3" name="Footer Placeholder 2"/>
          <p:cNvSpPr>
            <a:spLocks noGrp="1"/>
          </p:cNvSpPr>
          <p:nvPr>
            <p:ph type="ftr" sz="quarter" idx="11"/>
          </p:nvPr>
        </p:nvSpPr>
        <p:spPr/>
        <p:txBody>
          <a:bodyPr/>
          <a:lstStyle/>
          <a:p>
            <a:endParaRPr lang="en-ZA"/>
          </a:p>
        </p:txBody>
      </p:sp>
      <p:sp>
        <p:nvSpPr>
          <p:cNvPr id="4" name="Slide Number Placeholder 3"/>
          <p:cNvSpPr>
            <a:spLocks noGrp="1"/>
          </p:cNvSpPr>
          <p:nvPr>
            <p:ph type="sldNum" sz="quarter" idx="12"/>
          </p:nvPr>
        </p:nvSpPr>
        <p:spPr/>
        <p:txBody>
          <a:bodyPr/>
          <a:lstStyle/>
          <a:p>
            <a:fld id="{8CE557C1-BC9F-419D-B352-6D241B8A7F1B}" type="slidenum">
              <a:rPr lang="en-ZA" smtClean="0"/>
              <a:t>‹#›</a:t>
            </a:fld>
            <a:endParaRPr lang="en-ZA"/>
          </a:p>
        </p:txBody>
      </p:sp>
    </p:spTree>
    <p:extLst>
      <p:ext uri="{BB962C8B-B14F-4D97-AF65-F5344CB8AC3E}">
        <p14:creationId xmlns:p14="http://schemas.microsoft.com/office/powerpoint/2010/main" val="22719735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ZA"/>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ZA"/>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54EDF00-CD86-4001-87B9-806ACF2498EC}" type="datetimeFigureOut">
              <a:rPr lang="en-ZA" smtClean="0"/>
              <a:t>2015/08/25</a:t>
            </a:fld>
            <a:endParaRPr lang="en-ZA"/>
          </a:p>
        </p:txBody>
      </p:sp>
      <p:sp>
        <p:nvSpPr>
          <p:cNvPr id="6" name="Footer Placeholder 5"/>
          <p:cNvSpPr>
            <a:spLocks noGrp="1"/>
          </p:cNvSpPr>
          <p:nvPr>
            <p:ph type="ftr" sz="quarter" idx="11"/>
          </p:nvPr>
        </p:nvSpPr>
        <p:spPr/>
        <p:txBody>
          <a:bodyPr/>
          <a:lstStyle/>
          <a:p>
            <a:endParaRPr lang="en-ZA"/>
          </a:p>
        </p:txBody>
      </p:sp>
      <p:sp>
        <p:nvSpPr>
          <p:cNvPr id="7" name="Slide Number Placeholder 6"/>
          <p:cNvSpPr>
            <a:spLocks noGrp="1"/>
          </p:cNvSpPr>
          <p:nvPr>
            <p:ph type="sldNum" sz="quarter" idx="12"/>
          </p:nvPr>
        </p:nvSpPr>
        <p:spPr/>
        <p:txBody>
          <a:bodyPr/>
          <a:lstStyle/>
          <a:p>
            <a:fld id="{8CE557C1-BC9F-419D-B352-6D241B8A7F1B}" type="slidenum">
              <a:rPr lang="en-ZA" smtClean="0"/>
              <a:t>‹#›</a:t>
            </a:fld>
            <a:endParaRPr lang="en-ZA"/>
          </a:p>
        </p:txBody>
      </p:sp>
    </p:spTree>
    <p:extLst>
      <p:ext uri="{BB962C8B-B14F-4D97-AF65-F5344CB8AC3E}">
        <p14:creationId xmlns:p14="http://schemas.microsoft.com/office/powerpoint/2010/main" val="23537190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ZA"/>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ZA"/>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54EDF00-CD86-4001-87B9-806ACF2498EC}" type="datetimeFigureOut">
              <a:rPr lang="en-ZA" smtClean="0"/>
              <a:t>2015/08/25</a:t>
            </a:fld>
            <a:endParaRPr lang="en-ZA"/>
          </a:p>
        </p:txBody>
      </p:sp>
      <p:sp>
        <p:nvSpPr>
          <p:cNvPr id="6" name="Footer Placeholder 5"/>
          <p:cNvSpPr>
            <a:spLocks noGrp="1"/>
          </p:cNvSpPr>
          <p:nvPr>
            <p:ph type="ftr" sz="quarter" idx="11"/>
          </p:nvPr>
        </p:nvSpPr>
        <p:spPr/>
        <p:txBody>
          <a:bodyPr/>
          <a:lstStyle/>
          <a:p>
            <a:endParaRPr lang="en-ZA"/>
          </a:p>
        </p:txBody>
      </p:sp>
      <p:sp>
        <p:nvSpPr>
          <p:cNvPr id="7" name="Slide Number Placeholder 6"/>
          <p:cNvSpPr>
            <a:spLocks noGrp="1"/>
          </p:cNvSpPr>
          <p:nvPr>
            <p:ph type="sldNum" sz="quarter" idx="12"/>
          </p:nvPr>
        </p:nvSpPr>
        <p:spPr/>
        <p:txBody>
          <a:bodyPr/>
          <a:lstStyle/>
          <a:p>
            <a:fld id="{8CE557C1-BC9F-419D-B352-6D241B8A7F1B}" type="slidenum">
              <a:rPr lang="en-ZA" smtClean="0"/>
              <a:t>‹#›</a:t>
            </a:fld>
            <a:endParaRPr lang="en-ZA"/>
          </a:p>
        </p:txBody>
      </p:sp>
    </p:spTree>
    <p:extLst>
      <p:ext uri="{BB962C8B-B14F-4D97-AF65-F5344CB8AC3E}">
        <p14:creationId xmlns:p14="http://schemas.microsoft.com/office/powerpoint/2010/main" val="11580059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ZA"/>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ZA"/>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54EDF00-CD86-4001-87B9-806ACF2498EC}" type="datetimeFigureOut">
              <a:rPr lang="en-ZA" smtClean="0"/>
              <a:t>2015/08/25</a:t>
            </a:fld>
            <a:endParaRPr lang="en-ZA"/>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ZA"/>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E557C1-BC9F-419D-B352-6D241B8A7F1B}" type="slidenum">
              <a:rPr lang="en-ZA" smtClean="0"/>
              <a:t>‹#›</a:t>
            </a:fld>
            <a:endParaRPr lang="en-ZA"/>
          </a:p>
        </p:txBody>
      </p:sp>
    </p:spTree>
    <p:extLst>
      <p:ext uri="{BB962C8B-B14F-4D97-AF65-F5344CB8AC3E}">
        <p14:creationId xmlns:p14="http://schemas.microsoft.com/office/powerpoint/2010/main" val="16629356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9.jpeg"/><Relationship Id="rId4" Type="http://schemas.openxmlformats.org/officeDocument/2006/relationships/image" Target="../media/image8.jpeg"/></Relationships>
</file>

<file path=ppt/slides/_rels/slide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2.g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a:spLocks noGrp="1"/>
          </p:cNvSpPr>
          <p:nvPr>
            <p:ph type="dt" idx="10"/>
          </p:nvPr>
        </p:nvSpPr>
        <p:spPr/>
        <p:txBody>
          <a:bodyPr/>
          <a:lstStyle/>
          <a:p>
            <a:r>
              <a:rPr lang="en-ZA" altLang="en-US"/>
              <a:t>14/10/09</a:t>
            </a:r>
          </a:p>
        </p:txBody>
      </p:sp>
      <p:pic>
        <p:nvPicPr>
          <p:cNvPr id="4097"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4098" name="Rectangle 2"/>
          <p:cNvSpPr>
            <a:spLocks noGrp="1" noChangeArrowheads="1"/>
          </p:cNvSpPr>
          <p:nvPr>
            <p:ph type="title" idx="4294967295"/>
          </p:nvPr>
        </p:nvSpPr>
        <p:spPr>
          <a:xfrm>
            <a:off x="685800" y="3644900"/>
            <a:ext cx="7772400" cy="1944688"/>
          </a:xfrm>
          <a:ln/>
        </p:spPr>
        <p:txBody>
          <a:bodyPr/>
          <a:lstStyle/>
          <a:p>
            <a:pPr algn="ctr">
              <a:tabLst>
                <a:tab pos="723900" algn="l"/>
                <a:tab pos="1447800" algn="l"/>
                <a:tab pos="2171700" algn="l"/>
                <a:tab pos="2895600" algn="l"/>
                <a:tab pos="3619500" algn="l"/>
                <a:tab pos="4343400" algn="l"/>
                <a:tab pos="5067300" algn="l"/>
                <a:tab pos="5791200" algn="l"/>
                <a:tab pos="6515100" algn="l"/>
                <a:tab pos="7239000" algn="l"/>
              </a:tabLst>
            </a:pPr>
            <a:r>
              <a:rPr lang="en-ZA" altLang="en-US" sz="4400" b="1" dirty="0" smtClean="0">
                <a:solidFill>
                  <a:srgbClr val="FFFFFF"/>
                </a:solidFill>
              </a:rPr>
              <a:t>Natural of progression of </a:t>
            </a:r>
            <a:br>
              <a:rPr lang="en-ZA" altLang="en-US" sz="4400" b="1" dirty="0" smtClean="0">
                <a:solidFill>
                  <a:srgbClr val="FFFFFF"/>
                </a:solidFill>
              </a:rPr>
            </a:br>
            <a:r>
              <a:rPr lang="en-ZA" altLang="en-US" sz="4400" b="1" dirty="0" smtClean="0">
                <a:solidFill>
                  <a:srgbClr val="FFFFFF"/>
                </a:solidFill>
              </a:rPr>
              <a:t>Agile Technical Practices</a:t>
            </a:r>
            <a:endParaRPr lang="en-ZA" altLang="en-US" sz="4400" b="1" dirty="0">
              <a:solidFill>
                <a:srgbClr val="FFFFFF"/>
              </a:solidFill>
            </a:endParaRPr>
          </a:p>
        </p:txBody>
      </p:sp>
      <p:sp>
        <p:nvSpPr>
          <p:cNvPr id="4099" name="Rectangle 3"/>
          <p:cNvSpPr>
            <a:spLocks noChangeArrowheads="1"/>
          </p:cNvSpPr>
          <p:nvPr/>
        </p:nvSpPr>
        <p:spPr bwMode="auto">
          <a:xfrm>
            <a:off x="7019925" y="6453188"/>
            <a:ext cx="2016125" cy="368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a:tabLst>
                <a:tab pos="723900" algn="l"/>
                <a:tab pos="1447800" algn="l"/>
              </a:tabLst>
              <a:defRPr>
                <a:solidFill>
                  <a:srgbClr val="000000"/>
                </a:solidFill>
                <a:latin typeface="Arial" charset="0"/>
                <a:ea typeface="MS Gothic" charset="0"/>
                <a:cs typeface="MS Gothic" charset="0"/>
              </a:defRPr>
            </a:lvl1pPr>
            <a:lvl2pPr>
              <a:tabLst>
                <a:tab pos="723900" algn="l"/>
                <a:tab pos="1447800" algn="l"/>
              </a:tabLst>
              <a:defRPr>
                <a:solidFill>
                  <a:srgbClr val="000000"/>
                </a:solidFill>
                <a:latin typeface="Arial" charset="0"/>
                <a:ea typeface="MS Gothic" charset="0"/>
                <a:cs typeface="MS Gothic" charset="0"/>
              </a:defRPr>
            </a:lvl2pPr>
            <a:lvl3pPr>
              <a:tabLst>
                <a:tab pos="723900" algn="l"/>
                <a:tab pos="1447800" algn="l"/>
              </a:tabLst>
              <a:defRPr>
                <a:solidFill>
                  <a:srgbClr val="000000"/>
                </a:solidFill>
                <a:latin typeface="Arial" charset="0"/>
                <a:ea typeface="MS Gothic" charset="0"/>
                <a:cs typeface="MS Gothic" charset="0"/>
              </a:defRPr>
            </a:lvl3pPr>
            <a:lvl4pPr>
              <a:tabLst>
                <a:tab pos="723900" algn="l"/>
                <a:tab pos="1447800" algn="l"/>
              </a:tabLst>
              <a:defRPr>
                <a:solidFill>
                  <a:srgbClr val="000000"/>
                </a:solidFill>
                <a:latin typeface="Arial" charset="0"/>
                <a:ea typeface="MS Gothic" charset="0"/>
                <a:cs typeface="MS Gothic" charset="0"/>
              </a:defRPr>
            </a:lvl4pPr>
            <a:lvl5pPr>
              <a:tabLst>
                <a:tab pos="723900" algn="l"/>
                <a:tab pos="1447800" algn="l"/>
              </a:tabLst>
              <a:defRPr>
                <a:solidFill>
                  <a:srgbClr val="000000"/>
                </a:solidFill>
                <a:latin typeface="Arial" charset="0"/>
                <a:ea typeface="MS Gothic" charset="0"/>
                <a:cs typeface="MS Gothic" charset="0"/>
              </a:defRPr>
            </a:lvl5pPr>
            <a:lvl6pPr marL="2514600" indent="-228600" defTabSz="449263" fontAlgn="base" hangingPunct="0">
              <a:lnSpc>
                <a:spcPct val="93000"/>
              </a:lnSpc>
              <a:spcBef>
                <a:spcPct val="0"/>
              </a:spcBef>
              <a:spcAft>
                <a:spcPct val="0"/>
              </a:spcAft>
              <a:buClr>
                <a:srgbClr val="000000"/>
              </a:buClr>
              <a:buSzPct val="100000"/>
              <a:buFont typeface="Times New Roman" pitchFamily="16" charset="0"/>
              <a:tabLst>
                <a:tab pos="723900" algn="l"/>
                <a:tab pos="1447800" algn="l"/>
              </a:tabLst>
              <a:defRPr>
                <a:solidFill>
                  <a:srgbClr val="000000"/>
                </a:solidFill>
                <a:latin typeface="Arial" charset="0"/>
                <a:ea typeface="MS Gothic" charset="0"/>
                <a:cs typeface="MS Gothic" charset="0"/>
              </a:defRPr>
            </a:lvl6pPr>
            <a:lvl7pPr marL="2971800" indent="-228600" defTabSz="449263" fontAlgn="base" hangingPunct="0">
              <a:lnSpc>
                <a:spcPct val="93000"/>
              </a:lnSpc>
              <a:spcBef>
                <a:spcPct val="0"/>
              </a:spcBef>
              <a:spcAft>
                <a:spcPct val="0"/>
              </a:spcAft>
              <a:buClr>
                <a:srgbClr val="000000"/>
              </a:buClr>
              <a:buSzPct val="100000"/>
              <a:buFont typeface="Times New Roman" pitchFamily="16" charset="0"/>
              <a:tabLst>
                <a:tab pos="723900" algn="l"/>
                <a:tab pos="1447800" algn="l"/>
              </a:tabLst>
              <a:defRPr>
                <a:solidFill>
                  <a:srgbClr val="000000"/>
                </a:solidFill>
                <a:latin typeface="Arial" charset="0"/>
                <a:ea typeface="MS Gothic" charset="0"/>
                <a:cs typeface="MS Gothic" charset="0"/>
              </a:defRPr>
            </a:lvl7pPr>
            <a:lvl8pPr marL="3429000" indent="-228600" defTabSz="449263" fontAlgn="base" hangingPunct="0">
              <a:lnSpc>
                <a:spcPct val="93000"/>
              </a:lnSpc>
              <a:spcBef>
                <a:spcPct val="0"/>
              </a:spcBef>
              <a:spcAft>
                <a:spcPct val="0"/>
              </a:spcAft>
              <a:buClr>
                <a:srgbClr val="000000"/>
              </a:buClr>
              <a:buSzPct val="100000"/>
              <a:buFont typeface="Times New Roman" pitchFamily="16" charset="0"/>
              <a:tabLst>
                <a:tab pos="723900" algn="l"/>
                <a:tab pos="1447800" algn="l"/>
              </a:tabLst>
              <a:defRPr>
                <a:solidFill>
                  <a:srgbClr val="000000"/>
                </a:solidFill>
                <a:latin typeface="Arial" charset="0"/>
                <a:ea typeface="MS Gothic" charset="0"/>
                <a:cs typeface="MS Gothic" charset="0"/>
              </a:defRPr>
            </a:lvl8pPr>
            <a:lvl9pPr marL="3886200" indent="-228600" defTabSz="449263" fontAlgn="base" hangingPunct="0">
              <a:lnSpc>
                <a:spcPct val="93000"/>
              </a:lnSpc>
              <a:spcBef>
                <a:spcPct val="0"/>
              </a:spcBef>
              <a:spcAft>
                <a:spcPct val="0"/>
              </a:spcAft>
              <a:buClr>
                <a:srgbClr val="000000"/>
              </a:buClr>
              <a:buSzPct val="100000"/>
              <a:buFont typeface="Times New Roman" pitchFamily="16" charset="0"/>
              <a:tabLst>
                <a:tab pos="723900" algn="l"/>
                <a:tab pos="1447800" algn="l"/>
              </a:tabLst>
              <a:defRPr>
                <a:solidFill>
                  <a:srgbClr val="000000"/>
                </a:solidFill>
                <a:latin typeface="Arial" charset="0"/>
                <a:ea typeface="MS Gothic" charset="0"/>
                <a:cs typeface="MS Gothic" charset="0"/>
              </a:defRPr>
            </a:lvl9pPr>
          </a:lstStyle>
          <a:p>
            <a:pPr algn="r" hangingPunct="1">
              <a:lnSpc>
                <a:spcPct val="102000"/>
              </a:lnSpc>
            </a:pPr>
            <a:r>
              <a:rPr lang="en-ZA" altLang="en-US" b="1" dirty="0">
                <a:solidFill>
                  <a:srgbClr val="FFFFFF"/>
                </a:solidFill>
                <a:latin typeface="Calibri" charset="0"/>
                <a:cs typeface="Arial Unicode MS" charset="0"/>
              </a:rPr>
              <a:t>@</a:t>
            </a:r>
            <a:r>
              <a:rPr lang="en-ZA" altLang="en-US" b="1" dirty="0" err="1">
                <a:solidFill>
                  <a:srgbClr val="FFFFFF"/>
                </a:solidFill>
                <a:latin typeface="Calibri" charset="0"/>
                <a:cs typeface="Arial Unicode MS" charset="0"/>
              </a:rPr>
              <a:t>MarkPearlCoZa</a:t>
            </a:r>
            <a:endParaRPr lang="en-ZA" altLang="en-US" b="1" dirty="0">
              <a:solidFill>
                <a:srgbClr val="FFFFFF"/>
              </a:solidFill>
              <a:latin typeface="Calibri" charset="0"/>
              <a:cs typeface="Arial Unicode MS" charset="0"/>
            </a:endParaRPr>
          </a:p>
        </p:txBody>
      </p:sp>
    </p:spTree>
    <p:extLst>
      <p:ext uri="{BB962C8B-B14F-4D97-AF65-F5344CB8AC3E}">
        <p14:creationId xmlns:p14="http://schemas.microsoft.com/office/powerpoint/2010/main" val="824040998"/>
      </p:ext>
    </p:extLst>
  </p:cSld>
  <p:clrMapOvr>
    <a:masterClrMapping/>
  </p:clrMapOvr>
  <p:transition spd="med"/>
  <p:timing>
    <p:tnLst>
      <p:par>
        <p:cTn id="1" dur="indefinite"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D:\GitHub\Talk_NaturalOrderOfProgressionForTechnicalPractices\Talk Images\evoluti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4" y="2636912"/>
            <a:ext cx="8871270" cy="4138811"/>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p:cNvSpPr txBox="1">
            <a:spLocks/>
          </p:cNvSpPr>
          <p:nvPr/>
        </p:nvSpPr>
        <p:spPr>
          <a:xfrm>
            <a:off x="0" y="0"/>
            <a:ext cx="9144000" cy="371703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ZA" sz="3600" b="1" dirty="0" smtClean="0">
                <a:effectLst>
                  <a:outerShdw blurRad="38100" dist="38100" dir="2700000" algn="tl">
                    <a:srgbClr val="000000">
                      <a:alpha val="43137"/>
                    </a:srgbClr>
                  </a:outerShdw>
                </a:effectLst>
                <a:latin typeface="+mn-lt"/>
              </a:rPr>
              <a:t>The natural order of agile technical practices</a:t>
            </a:r>
            <a:endParaRPr lang="en-ZA" sz="3600" b="1" dirty="0">
              <a:effectLst>
                <a:outerShdw blurRad="38100" dist="38100" dir="2700000" algn="tl">
                  <a:srgbClr val="000000">
                    <a:alpha val="43137"/>
                  </a:srgbClr>
                </a:outerShdw>
              </a:effectLst>
              <a:latin typeface="+mn-lt"/>
            </a:endParaRPr>
          </a:p>
        </p:txBody>
      </p:sp>
    </p:spTree>
    <p:extLst>
      <p:ext uri="{BB962C8B-B14F-4D97-AF65-F5344CB8AC3E}">
        <p14:creationId xmlns:p14="http://schemas.microsoft.com/office/powerpoint/2010/main" val="324859964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708B75"/>
        </a:solidFill>
        <a:effectLst/>
      </p:bgPr>
    </p:bg>
    <p:spTree>
      <p:nvGrpSpPr>
        <p:cNvPr id="1" name=""/>
        <p:cNvGrpSpPr/>
        <p:nvPr/>
      </p:nvGrpSpPr>
      <p:grpSpPr>
        <a:xfrm>
          <a:off x="0" y="0"/>
          <a:ext cx="0" cy="0"/>
          <a:chOff x="0" y="0"/>
          <a:chExt cx="0" cy="0"/>
        </a:xfrm>
      </p:grpSpPr>
      <p:sp>
        <p:nvSpPr>
          <p:cNvPr id="5" name="Title 1"/>
          <p:cNvSpPr txBox="1">
            <a:spLocks/>
          </p:cNvSpPr>
          <p:nvPr/>
        </p:nvSpPr>
        <p:spPr>
          <a:xfrm>
            <a:off x="685800" y="2371167"/>
            <a:ext cx="7772400" cy="2115666"/>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ZA" sz="6600" b="1" dirty="0" smtClean="0">
                <a:solidFill>
                  <a:schemeClr val="bg1"/>
                </a:solidFill>
                <a:effectLst>
                  <a:outerShdw blurRad="38100" dist="38100" dir="2700000" algn="tl">
                    <a:srgbClr val="000000">
                      <a:alpha val="43137"/>
                    </a:srgbClr>
                  </a:outerShdw>
                </a:effectLst>
                <a:latin typeface="+mn-lt"/>
              </a:rPr>
              <a:t>What are agile technical practices?</a:t>
            </a:r>
            <a:endParaRPr lang="en-ZA" sz="6600" b="1" dirty="0">
              <a:solidFill>
                <a:schemeClr val="bg1"/>
              </a:solidFill>
              <a:effectLst>
                <a:outerShdw blurRad="38100" dist="38100" dir="2700000" algn="tl">
                  <a:srgbClr val="000000">
                    <a:alpha val="43137"/>
                  </a:srgbClr>
                </a:outerShdw>
              </a:effectLst>
              <a:latin typeface="+mn-lt"/>
            </a:endParaRPr>
          </a:p>
        </p:txBody>
      </p:sp>
    </p:spTree>
    <p:extLst>
      <p:ext uri="{BB962C8B-B14F-4D97-AF65-F5344CB8AC3E}">
        <p14:creationId xmlns:p14="http://schemas.microsoft.com/office/powerpoint/2010/main" val="269217796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38180"/>
        </a:solidFill>
        <a:effectLst/>
      </p:bgPr>
    </p:bg>
    <p:spTree>
      <p:nvGrpSpPr>
        <p:cNvPr id="1" name=""/>
        <p:cNvGrpSpPr/>
        <p:nvPr/>
      </p:nvGrpSpPr>
      <p:grpSpPr>
        <a:xfrm>
          <a:off x="0" y="0"/>
          <a:ext cx="0" cy="0"/>
          <a:chOff x="0" y="0"/>
          <a:chExt cx="0" cy="0"/>
        </a:xfrm>
      </p:grpSpPr>
      <p:sp>
        <p:nvSpPr>
          <p:cNvPr id="4" name="Title 3"/>
          <p:cNvSpPr>
            <a:spLocks noGrp="1"/>
          </p:cNvSpPr>
          <p:nvPr>
            <p:ph type="ctrTitle"/>
          </p:nvPr>
        </p:nvSpPr>
        <p:spPr>
          <a:xfrm>
            <a:off x="0" y="0"/>
            <a:ext cx="9144000" cy="6857999"/>
          </a:xfrm>
        </p:spPr>
        <p:txBody>
          <a:bodyPr>
            <a:normAutofit/>
          </a:bodyPr>
          <a:lstStyle/>
          <a:p>
            <a:r>
              <a:rPr lang="en-ZA" b="1" dirty="0" smtClean="0">
                <a:solidFill>
                  <a:schemeClr val="bg1"/>
                </a:solidFill>
                <a:effectLst>
                  <a:outerShdw blurRad="38100" dist="38100" dir="2700000" algn="tl">
                    <a:srgbClr val="000000">
                      <a:alpha val="43137"/>
                    </a:srgbClr>
                  </a:outerShdw>
                </a:effectLst>
              </a:rPr>
              <a:t>Test Driven Development, Behaviour Driven Development, Continuous Integration, Immunization, Common </a:t>
            </a:r>
            <a:r>
              <a:rPr lang="en-ZA" b="1" dirty="0">
                <a:solidFill>
                  <a:schemeClr val="bg1"/>
                </a:solidFill>
                <a:effectLst>
                  <a:outerShdw blurRad="38100" dist="38100" dir="2700000" algn="tl">
                    <a:srgbClr val="000000">
                      <a:alpha val="43137"/>
                    </a:srgbClr>
                  </a:outerShdw>
                </a:effectLst>
              </a:rPr>
              <a:t>Coding </a:t>
            </a:r>
            <a:r>
              <a:rPr lang="en-ZA" b="1" dirty="0" smtClean="0">
                <a:solidFill>
                  <a:schemeClr val="bg1"/>
                </a:solidFill>
                <a:effectLst>
                  <a:outerShdw blurRad="38100" dist="38100" dir="2700000" algn="tl">
                    <a:srgbClr val="000000">
                      <a:alpha val="43137"/>
                    </a:srgbClr>
                  </a:outerShdw>
                </a:effectLst>
              </a:rPr>
              <a:t>Style, Automated Acceptance Testing, Pair Programming, Mob Programming, Code Reviews, Feature Toggles, Simple Design, Continuous Deployment, Effective Version Control, Keystoning, Refactoring</a:t>
            </a:r>
            <a:endParaRPr lang="en-ZA" b="1"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24859964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C:\Users\Mark\Desktop\Talk Images\rocket-sle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
            <a:ext cx="9144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691773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9144000" cy="6857999"/>
          </a:xfrm>
        </p:spPr>
        <p:txBody>
          <a:bodyPr>
            <a:normAutofit/>
          </a:bodyPr>
          <a:lstStyle/>
          <a:p>
            <a:r>
              <a:rPr lang="en-ZA" b="1" dirty="0" smtClean="0">
                <a:solidFill>
                  <a:schemeClr val="bg1"/>
                </a:solidFill>
              </a:rPr>
              <a:t>Engineering Practices and Team Structures are joined at the hip.</a:t>
            </a:r>
            <a:endParaRPr lang="en-ZA" b="1" dirty="0">
              <a:solidFill>
                <a:schemeClr val="bg1"/>
              </a:solidFill>
            </a:endParaRPr>
          </a:p>
        </p:txBody>
      </p:sp>
    </p:spTree>
    <p:extLst>
      <p:ext uri="{BB962C8B-B14F-4D97-AF65-F5344CB8AC3E}">
        <p14:creationId xmlns:p14="http://schemas.microsoft.com/office/powerpoint/2010/main" val="149453995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444B6E"/>
        </a:solidFill>
        <a:effectLst/>
      </p:bgPr>
    </p:bg>
    <p:spTree>
      <p:nvGrpSpPr>
        <p:cNvPr id="1" name=""/>
        <p:cNvGrpSpPr/>
        <p:nvPr/>
      </p:nvGrpSpPr>
      <p:grpSpPr>
        <a:xfrm>
          <a:off x="0" y="0"/>
          <a:ext cx="0" cy="0"/>
          <a:chOff x="0" y="0"/>
          <a:chExt cx="0" cy="0"/>
        </a:xfrm>
      </p:grpSpPr>
      <p:sp>
        <p:nvSpPr>
          <p:cNvPr id="4" name="Title 1"/>
          <p:cNvSpPr txBox="1">
            <a:spLocks/>
          </p:cNvSpPr>
          <p:nvPr/>
        </p:nvSpPr>
        <p:spPr>
          <a:xfrm>
            <a:off x="685800" y="2371167"/>
            <a:ext cx="7772400" cy="2115666"/>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ZA" sz="6600" b="1" dirty="0" smtClean="0">
                <a:solidFill>
                  <a:schemeClr val="bg1"/>
                </a:solidFill>
                <a:effectLst>
                  <a:outerShdw blurRad="38100" dist="38100" dir="2700000" algn="tl">
                    <a:srgbClr val="000000">
                      <a:alpha val="43137"/>
                    </a:srgbClr>
                  </a:outerShdw>
                </a:effectLst>
                <a:latin typeface="+mn-lt"/>
              </a:rPr>
              <a:t>Slack</a:t>
            </a:r>
            <a:endParaRPr lang="en-ZA" sz="6600" b="1" dirty="0">
              <a:solidFill>
                <a:schemeClr val="bg1"/>
              </a:solidFill>
              <a:effectLst>
                <a:outerShdw blurRad="38100" dist="38100" dir="2700000" algn="tl">
                  <a:srgbClr val="000000">
                    <a:alpha val="43137"/>
                  </a:srgbClr>
                </a:outerShdw>
              </a:effectLst>
              <a:latin typeface="+mn-lt"/>
            </a:endParaRPr>
          </a:p>
        </p:txBody>
      </p:sp>
    </p:spTree>
    <p:extLst>
      <p:ext uri="{BB962C8B-B14F-4D97-AF65-F5344CB8AC3E}">
        <p14:creationId xmlns:p14="http://schemas.microsoft.com/office/powerpoint/2010/main" val="130774119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9144000" cy="6857999"/>
          </a:xfrm>
        </p:spPr>
        <p:txBody>
          <a:bodyPr>
            <a:normAutofit/>
          </a:bodyPr>
          <a:lstStyle/>
          <a:p>
            <a:r>
              <a:rPr lang="en-ZA" b="1" dirty="0" smtClean="0">
                <a:solidFill>
                  <a:schemeClr val="bg1"/>
                </a:solidFill>
              </a:rPr>
              <a:t>Prefer small regular intervals over large infrequent blocks</a:t>
            </a:r>
            <a:endParaRPr lang="en-ZA" b="1" dirty="0">
              <a:solidFill>
                <a:schemeClr val="bg1"/>
              </a:solidFill>
            </a:endParaRPr>
          </a:p>
        </p:txBody>
      </p:sp>
    </p:spTree>
    <p:extLst>
      <p:ext uri="{BB962C8B-B14F-4D97-AF65-F5344CB8AC3E}">
        <p14:creationId xmlns:p14="http://schemas.microsoft.com/office/powerpoint/2010/main" val="93592475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9144000" cy="6857999"/>
          </a:xfrm>
        </p:spPr>
        <p:txBody>
          <a:bodyPr>
            <a:normAutofit/>
          </a:bodyPr>
          <a:lstStyle/>
          <a:p>
            <a:r>
              <a:rPr lang="en-ZA" b="1" dirty="0" smtClean="0">
                <a:solidFill>
                  <a:schemeClr val="bg1"/>
                </a:solidFill>
              </a:rPr>
              <a:t>Encourage learning new things regularly.</a:t>
            </a:r>
            <a:endParaRPr lang="en-ZA" b="1" dirty="0">
              <a:solidFill>
                <a:schemeClr val="bg1"/>
              </a:solidFill>
            </a:endParaRPr>
          </a:p>
        </p:txBody>
      </p:sp>
    </p:spTree>
    <p:extLst>
      <p:ext uri="{BB962C8B-B14F-4D97-AF65-F5344CB8AC3E}">
        <p14:creationId xmlns:p14="http://schemas.microsoft.com/office/powerpoint/2010/main" val="246842465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endParaRPr lang="en-ZA"/>
          </a:p>
        </p:txBody>
      </p:sp>
      <p:pic>
        <p:nvPicPr>
          <p:cNvPr id="5123" name="Picture 3" descr="C:\Users\Mark\Desktop\Talk Images\j-curve.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5576" y="314848"/>
            <a:ext cx="7560840" cy="6178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492853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C:\Users\Mark\Desktop\Talk Images\deadline2.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313666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ZA" dirty="0" smtClean="0">
                <a:solidFill>
                  <a:schemeClr val="bg1"/>
                </a:solidFill>
              </a:rPr>
              <a:t>Skateboard</a:t>
            </a:r>
            <a:endParaRPr lang="en-ZA" dirty="0">
              <a:solidFill>
                <a:schemeClr val="bg1"/>
              </a:solidFill>
            </a:endParaRPr>
          </a:p>
        </p:txBody>
      </p:sp>
      <p:pic>
        <p:nvPicPr>
          <p:cNvPr id="1029" name="Picture 5" descr="C:\Users\Mark\Desktop\Talk Images\Present.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1640" y="-13996"/>
            <a:ext cx="6538937" cy="6538937"/>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a:spLocks noChangeArrowheads="1"/>
          </p:cNvSpPr>
          <p:nvPr/>
        </p:nvSpPr>
        <p:spPr bwMode="auto">
          <a:xfrm>
            <a:off x="7019925" y="6453188"/>
            <a:ext cx="2016125" cy="368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a:tabLst>
                <a:tab pos="723900" algn="l"/>
                <a:tab pos="1447800" algn="l"/>
              </a:tabLst>
              <a:defRPr>
                <a:solidFill>
                  <a:srgbClr val="000000"/>
                </a:solidFill>
                <a:latin typeface="Arial" charset="0"/>
                <a:ea typeface="MS Gothic" charset="0"/>
                <a:cs typeface="MS Gothic" charset="0"/>
              </a:defRPr>
            </a:lvl1pPr>
            <a:lvl2pPr>
              <a:tabLst>
                <a:tab pos="723900" algn="l"/>
                <a:tab pos="1447800" algn="l"/>
              </a:tabLst>
              <a:defRPr>
                <a:solidFill>
                  <a:srgbClr val="000000"/>
                </a:solidFill>
                <a:latin typeface="Arial" charset="0"/>
                <a:ea typeface="MS Gothic" charset="0"/>
                <a:cs typeface="MS Gothic" charset="0"/>
              </a:defRPr>
            </a:lvl2pPr>
            <a:lvl3pPr>
              <a:tabLst>
                <a:tab pos="723900" algn="l"/>
                <a:tab pos="1447800" algn="l"/>
              </a:tabLst>
              <a:defRPr>
                <a:solidFill>
                  <a:srgbClr val="000000"/>
                </a:solidFill>
                <a:latin typeface="Arial" charset="0"/>
                <a:ea typeface="MS Gothic" charset="0"/>
                <a:cs typeface="MS Gothic" charset="0"/>
              </a:defRPr>
            </a:lvl3pPr>
            <a:lvl4pPr>
              <a:tabLst>
                <a:tab pos="723900" algn="l"/>
                <a:tab pos="1447800" algn="l"/>
              </a:tabLst>
              <a:defRPr>
                <a:solidFill>
                  <a:srgbClr val="000000"/>
                </a:solidFill>
                <a:latin typeface="Arial" charset="0"/>
                <a:ea typeface="MS Gothic" charset="0"/>
                <a:cs typeface="MS Gothic" charset="0"/>
              </a:defRPr>
            </a:lvl4pPr>
            <a:lvl5pPr>
              <a:tabLst>
                <a:tab pos="723900" algn="l"/>
                <a:tab pos="1447800" algn="l"/>
              </a:tabLst>
              <a:defRPr>
                <a:solidFill>
                  <a:srgbClr val="000000"/>
                </a:solidFill>
                <a:latin typeface="Arial" charset="0"/>
                <a:ea typeface="MS Gothic" charset="0"/>
                <a:cs typeface="MS Gothic" charset="0"/>
              </a:defRPr>
            </a:lvl5pPr>
            <a:lvl6pPr marL="2514600" indent="-228600" defTabSz="449263" fontAlgn="base" hangingPunct="0">
              <a:lnSpc>
                <a:spcPct val="93000"/>
              </a:lnSpc>
              <a:spcBef>
                <a:spcPct val="0"/>
              </a:spcBef>
              <a:spcAft>
                <a:spcPct val="0"/>
              </a:spcAft>
              <a:buClr>
                <a:srgbClr val="000000"/>
              </a:buClr>
              <a:buSzPct val="100000"/>
              <a:buFont typeface="Times New Roman" pitchFamily="16" charset="0"/>
              <a:tabLst>
                <a:tab pos="723900" algn="l"/>
                <a:tab pos="1447800" algn="l"/>
              </a:tabLst>
              <a:defRPr>
                <a:solidFill>
                  <a:srgbClr val="000000"/>
                </a:solidFill>
                <a:latin typeface="Arial" charset="0"/>
                <a:ea typeface="MS Gothic" charset="0"/>
                <a:cs typeface="MS Gothic" charset="0"/>
              </a:defRPr>
            </a:lvl6pPr>
            <a:lvl7pPr marL="2971800" indent="-228600" defTabSz="449263" fontAlgn="base" hangingPunct="0">
              <a:lnSpc>
                <a:spcPct val="93000"/>
              </a:lnSpc>
              <a:spcBef>
                <a:spcPct val="0"/>
              </a:spcBef>
              <a:spcAft>
                <a:spcPct val="0"/>
              </a:spcAft>
              <a:buClr>
                <a:srgbClr val="000000"/>
              </a:buClr>
              <a:buSzPct val="100000"/>
              <a:buFont typeface="Times New Roman" pitchFamily="16" charset="0"/>
              <a:tabLst>
                <a:tab pos="723900" algn="l"/>
                <a:tab pos="1447800" algn="l"/>
              </a:tabLst>
              <a:defRPr>
                <a:solidFill>
                  <a:srgbClr val="000000"/>
                </a:solidFill>
                <a:latin typeface="Arial" charset="0"/>
                <a:ea typeface="MS Gothic" charset="0"/>
                <a:cs typeface="MS Gothic" charset="0"/>
              </a:defRPr>
            </a:lvl7pPr>
            <a:lvl8pPr marL="3429000" indent="-228600" defTabSz="449263" fontAlgn="base" hangingPunct="0">
              <a:lnSpc>
                <a:spcPct val="93000"/>
              </a:lnSpc>
              <a:spcBef>
                <a:spcPct val="0"/>
              </a:spcBef>
              <a:spcAft>
                <a:spcPct val="0"/>
              </a:spcAft>
              <a:buClr>
                <a:srgbClr val="000000"/>
              </a:buClr>
              <a:buSzPct val="100000"/>
              <a:buFont typeface="Times New Roman" pitchFamily="16" charset="0"/>
              <a:tabLst>
                <a:tab pos="723900" algn="l"/>
                <a:tab pos="1447800" algn="l"/>
              </a:tabLst>
              <a:defRPr>
                <a:solidFill>
                  <a:srgbClr val="000000"/>
                </a:solidFill>
                <a:latin typeface="Arial" charset="0"/>
                <a:ea typeface="MS Gothic" charset="0"/>
                <a:cs typeface="MS Gothic" charset="0"/>
              </a:defRPr>
            </a:lvl8pPr>
            <a:lvl9pPr marL="3886200" indent="-228600" defTabSz="449263" fontAlgn="base" hangingPunct="0">
              <a:lnSpc>
                <a:spcPct val="93000"/>
              </a:lnSpc>
              <a:spcBef>
                <a:spcPct val="0"/>
              </a:spcBef>
              <a:spcAft>
                <a:spcPct val="0"/>
              </a:spcAft>
              <a:buClr>
                <a:srgbClr val="000000"/>
              </a:buClr>
              <a:buSzPct val="100000"/>
              <a:buFont typeface="Times New Roman" pitchFamily="16" charset="0"/>
              <a:tabLst>
                <a:tab pos="723900" algn="l"/>
                <a:tab pos="1447800" algn="l"/>
              </a:tabLst>
              <a:defRPr>
                <a:solidFill>
                  <a:srgbClr val="000000"/>
                </a:solidFill>
                <a:latin typeface="Arial" charset="0"/>
                <a:ea typeface="MS Gothic" charset="0"/>
                <a:cs typeface="MS Gothic" charset="0"/>
              </a:defRPr>
            </a:lvl9pPr>
          </a:lstStyle>
          <a:p>
            <a:pPr algn="r" hangingPunct="1">
              <a:lnSpc>
                <a:spcPct val="102000"/>
              </a:lnSpc>
            </a:pPr>
            <a:r>
              <a:rPr lang="en-ZA" altLang="en-US" b="1" dirty="0">
                <a:solidFill>
                  <a:srgbClr val="FFFFFF"/>
                </a:solidFill>
                <a:latin typeface="Calibri" charset="0"/>
                <a:cs typeface="Arial Unicode MS" charset="0"/>
              </a:rPr>
              <a:t>@</a:t>
            </a:r>
            <a:r>
              <a:rPr lang="en-ZA" altLang="en-US" b="1" dirty="0" err="1">
                <a:solidFill>
                  <a:srgbClr val="FFFFFF"/>
                </a:solidFill>
                <a:latin typeface="Calibri" charset="0"/>
                <a:cs typeface="Arial Unicode MS" charset="0"/>
              </a:rPr>
              <a:t>MarkPearlCoZa</a:t>
            </a:r>
            <a:endParaRPr lang="en-ZA" altLang="en-US" b="1" dirty="0">
              <a:solidFill>
                <a:srgbClr val="FFFFFF"/>
              </a:solidFill>
              <a:latin typeface="Calibri" charset="0"/>
              <a:cs typeface="Arial Unicode MS" charset="0"/>
            </a:endParaRPr>
          </a:p>
        </p:txBody>
      </p:sp>
    </p:spTree>
    <p:extLst>
      <p:ext uri="{BB962C8B-B14F-4D97-AF65-F5344CB8AC3E}">
        <p14:creationId xmlns:p14="http://schemas.microsoft.com/office/powerpoint/2010/main" val="333799376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endParaRPr lang="en-ZA"/>
          </a:p>
        </p:txBody>
      </p:sp>
      <p:pic>
        <p:nvPicPr>
          <p:cNvPr id="11266" name="Picture 2" descr="C:\Users\Mark\Desktop\Talk Images\Slack Approach.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7544" y="476672"/>
            <a:ext cx="7488832" cy="61199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311671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9143999" cy="6857999"/>
          </a:xfrm>
        </p:spPr>
        <p:txBody>
          <a:bodyPr>
            <a:normAutofit/>
          </a:bodyPr>
          <a:lstStyle/>
          <a:p>
            <a:r>
              <a:rPr lang="en-ZA" b="1" dirty="0">
                <a:solidFill>
                  <a:schemeClr val="bg1"/>
                </a:solidFill>
              </a:rPr>
              <a:t>As a </a:t>
            </a:r>
            <a:r>
              <a:rPr lang="en-ZA" b="1" dirty="0" smtClean="0">
                <a:solidFill>
                  <a:schemeClr val="bg1"/>
                </a:solidFill>
              </a:rPr>
              <a:t>team:</a:t>
            </a:r>
            <a:r>
              <a:rPr lang="en-ZA" b="1" dirty="0">
                <a:solidFill>
                  <a:schemeClr val="bg1"/>
                </a:solidFill>
              </a:rPr>
              <a:t/>
            </a:r>
            <a:br>
              <a:rPr lang="en-ZA" b="1" dirty="0">
                <a:solidFill>
                  <a:schemeClr val="bg1"/>
                </a:solidFill>
              </a:rPr>
            </a:br>
            <a:r>
              <a:rPr lang="en-ZA" b="1" dirty="0">
                <a:solidFill>
                  <a:schemeClr val="bg1"/>
                </a:solidFill>
              </a:rPr>
              <a:t/>
            </a:r>
            <a:br>
              <a:rPr lang="en-ZA" b="1" dirty="0">
                <a:solidFill>
                  <a:schemeClr val="bg1"/>
                </a:solidFill>
              </a:rPr>
            </a:br>
            <a:r>
              <a:rPr lang="en-ZA" b="1" dirty="0" smtClean="0">
                <a:solidFill>
                  <a:schemeClr val="bg1"/>
                </a:solidFill>
              </a:rPr>
              <a:t>Identify the bottlenecks</a:t>
            </a:r>
            <a:br>
              <a:rPr lang="en-ZA" b="1" dirty="0" smtClean="0">
                <a:solidFill>
                  <a:schemeClr val="bg1"/>
                </a:solidFill>
              </a:rPr>
            </a:br>
            <a:r>
              <a:rPr lang="en-ZA" b="1" dirty="0" smtClean="0">
                <a:solidFill>
                  <a:schemeClr val="bg1"/>
                </a:solidFill>
              </a:rPr>
              <a:t>Identify practices that can help</a:t>
            </a:r>
            <a:br>
              <a:rPr lang="en-ZA" b="1" dirty="0" smtClean="0">
                <a:solidFill>
                  <a:schemeClr val="bg1"/>
                </a:solidFill>
              </a:rPr>
            </a:br>
            <a:r>
              <a:rPr lang="en-ZA" b="1" dirty="0" smtClean="0">
                <a:solidFill>
                  <a:schemeClr val="bg1"/>
                </a:solidFill>
              </a:rPr>
              <a:t>Pick an appropriate practice</a:t>
            </a:r>
            <a:br>
              <a:rPr lang="en-ZA" b="1" dirty="0" smtClean="0">
                <a:solidFill>
                  <a:schemeClr val="bg1"/>
                </a:solidFill>
              </a:rPr>
            </a:br>
            <a:r>
              <a:rPr lang="en-ZA" b="1" dirty="0" smtClean="0">
                <a:solidFill>
                  <a:schemeClr val="bg1"/>
                </a:solidFill>
              </a:rPr>
              <a:t>Learn and apply it</a:t>
            </a:r>
            <a:endParaRPr lang="en-ZA" b="1" dirty="0">
              <a:solidFill>
                <a:schemeClr val="bg1"/>
              </a:solidFill>
            </a:endParaRPr>
          </a:p>
        </p:txBody>
      </p:sp>
    </p:spTree>
    <p:extLst>
      <p:ext uri="{BB962C8B-B14F-4D97-AF65-F5344CB8AC3E}">
        <p14:creationId xmlns:p14="http://schemas.microsoft.com/office/powerpoint/2010/main" val="7563760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3314" name="Picture 2" descr="C:\Users\Mark\Desktop\Talk Images\Go-Faster-WordPress-Racer.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9592" y="508357"/>
            <a:ext cx="7344816" cy="57289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397598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38180"/>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371167"/>
            <a:ext cx="7772400" cy="2115666"/>
          </a:xfrm>
        </p:spPr>
        <p:txBody>
          <a:bodyPr>
            <a:noAutofit/>
          </a:bodyPr>
          <a:lstStyle/>
          <a:p>
            <a:r>
              <a:rPr lang="en-ZA" sz="6600" b="1" dirty="0" smtClean="0">
                <a:solidFill>
                  <a:schemeClr val="bg1"/>
                </a:solidFill>
                <a:effectLst>
                  <a:outerShdw blurRad="38100" dist="38100" dir="2700000" algn="tl">
                    <a:srgbClr val="000000">
                      <a:alpha val="43137"/>
                    </a:srgbClr>
                  </a:outerShdw>
                </a:effectLst>
                <a:latin typeface="+mn-lt"/>
              </a:rPr>
              <a:t>Effective use of Version Control</a:t>
            </a:r>
            <a:endParaRPr lang="en-ZA" sz="6600" b="1" dirty="0">
              <a:solidFill>
                <a:schemeClr val="bg1"/>
              </a:solidFill>
              <a:effectLst>
                <a:outerShdw blurRad="38100" dist="38100" dir="2700000" algn="tl">
                  <a:srgbClr val="000000">
                    <a:alpha val="43137"/>
                  </a:srgbClr>
                </a:outerShdw>
              </a:effectLst>
              <a:latin typeface="+mn-lt"/>
            </a:endParaRPr>
          </a:p>
        </p:txBody>
      </p:sp>
    </p:spTree>
    <p:extLst>
      <p:ext uri="{BB962C8B-B14F-4D97-AF65-F5344CB8AC3E}">
        <p14:creationId xmlns:p14="http://schemas.microsoft.com/office/powerpoint/2010/main" val="90313666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0" y="2130425"/>
            <a:ext cx="9144000" cy="1470025"/>
          </a:xfrm>
        </p:spPr>
        <p:txBody>
          <a:bodyPr>
            <a:noAutofit/>
          </a:bodyPr>
          <a:lstStyle/>
          <a:p>
            <a:r>
              <a:rPr lang="en-ZA" b="1" dirty="0" smtClean="0">
                <a:solidFill>
                  <a:schemeClr val="bg1"/>
                </a:solidFill>
              </a:rPr>
              <a:t>It’s not just a backup tool!</a:t>
            </a:r>
            <a:r>
              <a:rPr lang="en-ZA" sz="4800" b="1" dirty="0" smtClean="0">
                <a:solidFill>
                  <a:schemeClr val="bg1"/>
                </a:solidFill>
              </a:rPr>
              <a:t/>
            </a:r>
            <a:br>
              <a:rPr lang="en-ZA" sz="4800" b="1" dirty="0" smtClean="0">
                <a:solidFill>
                  <a:schemeClr val="bg1"/>
                </a:solidFill>
              </a:rPr>
            </a:br>
            <a:r>
              <a:rPr lang="en-ZA" b="1" dirty="0" smtClean="0">
                <a:solidFill>
                  <a:schemeClr val="bg1"/>
                </a:solidFill>
              </a:rPr>
              <a:t>It’s a really powerful integration tool</a:t>
            </a:r>
            <a:endParaRPr lang="en-ZA" b="1" dirty="0">
              <a:solidFill>
                <a:schemeClr val="bg1"/>
              </a:solidFill>
            </a:endParaRPr>
          </a:p>
        </p:txBody>
      </p:sp>
      <p:sp>
        <p:nvSpPr>
          <p:cNvPr id="3" name="Subtitle 2"/>
          <p:cNvSpPr>
            <a:spLocks noGrp="1"/>
          </p:cNvSpPr>
          <p:nvPr>
            <p:ph type="subTitle" idx="1"/>
          </p:nvPr>
        </p:nvSpPr>
        <p:spPr/>
        <p:txBody>
          <a:bodyPr/>
          <a:lstStyle/>
          <a:p>
            <a:endParaRPr lang="en-ZA"/>
          </a:p>
        </p:txBody>
      </p:sp>
    </p:spTree>
    <p:extLst>
      <p:ext uri="{BB962C8B-B14F-4D97-AF65-F5344CB8AC3E}">
        <p14:creationId xmlns:p14="http://schemas.microsoft.com/office/powerpoint/2010/main" val="59932446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GitHub\Talk_NaturalOrderOfProgressionForTechnicalPractices\Talk Images\karate.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 y="0"/>
            <a:ext cx="9180512" cy="68853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159741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D:\GitHub\Talk_NaturalOrderOfProgressionForTechnicalPractices\Talk Images\sinking-ship.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442438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0" y="2130425"/>
            <a:ext cx="9144000" cy="1470025"/>
          </a:xfrm>
        </p:spPr>
        <p:txBody>
          <a:bodyPr>
            <a:normAutofit/>
          </a:bodyPr>
          <a:lstStyle/>
          <a:p>
            <a:r>
              <a:rPr lang="en-ZA" b="1" dirty="0" smtClean="0">
                <a:solidFill>
                  <a:schemeClr val="bg1"/>
                </a:solidFill>
              </a:rPr>
              <a:t>Do small little bits of work and merge or integrate frequently</a:t>
            </a:r>
            <a:endParaRPr lang="en-ZA" b="1" dirty="0">
              <a:solidFill>
                <a:schemeClr val="bg1"/>
              </a:solidFill>
            </a:endParaRPr>
          </a:p>
        </p:txBody>
      </p:sp>
      <p:sp>
        <p:nvSpPr>
          <p:cNvPr id="3" name="Subtitle 2"/>
          <p:cNvSpPr>
            <a:spLocks noGrp="1"/>
          </p:cNvSpPr>
          <p:nvPr>
            <p:ph type="subTitle" idx="1"/>
          </p:nvPr>
        </p:nvSpPr>
        <p:spPr/>
        <p:txBody>
          <a:bodyPr/>
          <a:lstStyle/>
          <a:p>
            <a:endParaRPr lang="en-ZA"/>
          </a:p>
        </p:txBody>
      </p:sp>
    </p:spTree>
    <p:extLst>
      <p:ext uri="{BB962C8B-B14F-4D97-AF65-F5344CB8AC3E}">
        <p14:creationId xmlns:p14="http://schemas.microsoft.com/office/powerpoint/2010/main" val="248110645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3D315B"/>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0" y="2371167"/>
            <a:ext cx="9144000" cy="2115666"/>
          </a:xfrm>
        </p:spPr>
        <p:txBody>
          <a:bodyPr>
            <a:noAutofit/>
          </a:bodyPr>
          <a:lstStyle/>
          <a:p>
            <a:r>
              <a:rPr lang="en-ZA" sz="6600" b="1" dirty="0" smtClean="0">
                <a:solidFill>
                  <a:schemeClr val="bg1"/>
                </a:solidFill>
                <a:effectLst>
                  <a:outerShdw blurRad="38100" dist="38100" dir="2700000" algn="tl">
                    <a:srgbClr val="000000">
                      <a:alpha val="43137"/>
                    </a:srgbClr>
                  </a:outerShdw>
                </a:effectLst>
                <a:latin typeface="+mn-lt"/>
              </a:rPr>
              <a:t>Automate and Democratize the Build</a:t>
            </a:r>
            <a:endParaRPr lang="en-ZA" sz="6600" b="1" dirty="0">
              <a:solidFill>
                <a:schemeClr val="bg1"/>
              </a:solidFill>
              <a:effectLst>
                <a:outerShdw blurRad="38100" dist="38100" dir="2700000" algn="tl">
                  <a:srgbClr val="000000">
                    <a:alpha val="43137"/>
                  </a:srgbClr>
                </a:outerShdw>
              </a:effectLst>
              <a:latin typeface="+mn-lt"/>
            </a:endParaRPr>
          </a:p>
        </p:txBody>
      </p:sp>
    </p:spTree>
    <p:extLst>
      <p:ext uri="{BB962C8B-B14F-4D97-AF65-F5344CB8AC3E}">
        <p14:creationId xmlns:p14="http://schemas.microsoft.com/office/powerpoint/2010/main" val="289961219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descr="C:\Users\Mark\Desktop\Talk Images\old programmer.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2" y="-27384"/>
            <a:ext cx="9180512" cy="72763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887883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ZA" dirty="0" smtClean="0">
                <a:solidFill>
                  <a:schemeClr val="bg1"/>
                </a:solidFill>
              </a:rPr>
              <a:t>Skateboard</a:t>
            </a:r>
            <a:endParaRPr lang="en-ZA" dirty="0">
              <a:solidFill>
                <a:schemeClr val="bg1"/>
              </a:solidFill>
            </a:endParaRPr>
          </a:p>
        </p:txBody>
      </p:sp>
      <p:pic>
        <p:nvPicPr>
          <p:cNvPr id="4099" name="Picture 3" descr="C:\Users\Mark\Desktop\Talk Images\featured_speed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0528" y="1114142"/>
            <a:ext cx="9433048" cy="46297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894397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ZA"/>
          </a:p>
        </p:txBody>
      </p:sp>
      <p:sp>
        <p:nvSpPr>
          <p:cNvPr id="3" name="Content Placeholder 2"/>
          <p:cNvSpPr>
            <a:spLocks noGrp="1"/>
          </p:cNvSpPr>
          <p:nvPr>
            <p:ph idx="1"/>
          </p:nvPr>
        </p:nvSpPr>
        <p:spPr/>
        <p:txBody>
          <a:bodyPr/>
          <a:lstStyle/>
          <a:p>
            <a:endParaRPr lang="en-ZA"/>
          </a:p>
        </p:txBody>
      </p:sp>
      <p:pic>
        <p:nvPicPr>
          <p:cNvPr id="2050" name="Picture 2" descr="C:\Users\Mark\Desktop\Talk Images\Unique_Snowflake.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84361" y="285378"/>
            <a:ext cx="6239967" cy="62399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259352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3" name="Picture 3" descr="C:\Users\Mark\Desktop\Talk Images\upset software tester.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9672" y="238596"/>
            <a:ext cx="5439643" cy="64307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588024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5" name="Picture 3" descr="C:\Users\Mark\Desktop\Talk Images\automate 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455" y="0"/>
            <a:ext cx="9525001"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34276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descr="C:\Users\Mark\Desktop\Talk Images\featureCycleTim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9679" y="1520628"/>
            <a:ext cx="8496944" cy="38510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974076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444B6E"/>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0" y="2371167"/>
            <a:ext cx="9144000" cy="2115666"/>
          </a:xfrm>
        </p:spPr>
        <p:txBody>
          <a:bodyPr>
            <a:noAutofit/>
          </a:bodyPr>
          <a:lstStyle/>
          <a:p>
            <a:r>
              <a:rPr lang="en-ZA" sz="6600" b="1" dirty="0" smtClean="0">
                <a:solidFill>
                  <a:schemeClr val="bg1"/>
                </a:solidFill>
                <a:effectLst>
                  <a:outerShdw blurRad="38100" dist="38100" dir="2700000" algn="tl">
                    <a:srgbClr val="000000">
                      <a:alpha val="43137"/>
                    </a:srgbClr>
                  </a:outerShdw>
                </a:effectLst>
                <a:latin typeface="+mn-lt"/>
              </a:rPr>
              <a:t>Make the Continuous Integration Server Visible</a:t>
            </a:r>
            <a:endParaRPr lang="en-ZA" sz="6600" b="1" dirty="0">
              <a:solidFill>
                <a:schemeClr val="bg1"/>
              </a:solidFill>
              <a:effectLst>
                <a:outerShdw blurRad="38100" dist="38100" dir="2700000" algn="tl">
                  <a:srgbClr val="000000">
                    <a:alpha val="43137"/>
                  </a:srgbClr>
                </a:outerShdw>
              </a:effectLst>
              <a:latin typeface="+mn-lt"/>
            </a:endParaRPr>
          </a:p>
        </p:txBody>
      </p:sp>
    </p:spTree>
    <p:extLst>
      <p:ext uri="{BB962C8B-B14F-4D97-AF65-F5344CB8AC3E}">
        <p14:creationId xmlns:p14="http://schemas.microsoft.com/office/powerpoint/2010/main" val="20647595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3" name="Picture 3" descr="D:\GitHub\Talk_NaturalOrderOfProgressionForTechnicalPractices\Talk Images\maxresdefaul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99392"/>
            <a:ext cx="9144000" cy="69573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011527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GitHub\Talk_NaturalOrderOfProgressionForTechnicalPractices\Talk Images\C (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44" y="12700"/>
            <a:ext cx="9147544" cy="6845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181164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p:txBody>
          <a:bodyPr/>
          <a:lstStyle/>
          <a:p>
            <a:endParaRPr lang="en-ZA"/>
          </a:p>
        </p:txBody>
      </p:sp>
      <p:sp>
        <p:nvSpPr>
          <p:cNvPr id="4" name="Title 3"/>
          <p:cNvSpPr>
            <a:spLocks noGrp="1"/>
          </p:cNvSpPr>
          <p:nvPr>
            <p:ph type="ctrTitle"/>
          </p:nvPr>
        </p:nvSpPr>
        <p:spPr/>
        <p:txBody>
          <a:bodyPr/>
          <a:lstStyle/>
          <a:p>
            <a:endParaRPr lang="en-ZA"/>
          </a:p>
        </p:txBody>
      </p:sp>
      <p:pic>
        <p:nvPicPr>
          <p:cNvPr id="2050" name="Picture 2" descr="D:\GitHub\Talk_NaturalOrderOfProgressionForTechnicalPractices\Talk Images\highlight-importance-teamwork.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295" y="188640"/>
            <a:ext cx="9139944" cy="60932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011527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0" y="2130425"/>
            <a:ext cx="9144000" cy="1470025"/>
          </a:xfrm>
        </p:spPr>
        <p:txBody>
          <a:bodyPr>
            <a:normAutofit/>
          </a:bodyPr>
          <a:lstStyle/>
          <a:p>
            <a:r>
              <a:rPr lang="en-ZA" b="1" dirty="0" smtClean="0">
                <a:solidFill>
                  <a:schemeClr val="bg1"/>
                </a:solidFill>
              </a:rPr>
              <a:t>Code belongs to the project, </a:t>
            </a:r>
            <a:br>
              <a:rPr lang="en-ZA" b="1" dirty="0" smtClean="0">
                <a:solidFill>
                  <a:schemeClr val="bg1"/>
                </a:solidFill>
              </a:rPr>
            </a:br>
            <a:r>
              <a:rPr lang="en-ZA" b="1" dirty="0" smtClean="0">
                <a:solidFill>
                  <a:schemeClr val="bg1"/>
                </a:solidFill>
              </a:rPr>
              <a:t>not the individual</a:t>
            </a:r>
            <a:endParaRPr lang="en-ZA" b="1" dirty="0">
              <a:solidFill>
                <a:schemeClr val="bg1"/>
              </a:solidFill>
            </a:endParaRPr>
          </a:p>
        </p:txBody>
      </p:sp>
      <p:sp>
        <p:nvSpPr>
          <p:cNvPr id="3" name="Subtitle 2"/>
          <p:cNvSpPr>
            <a:spLocks noGrp="1"/>
          </p:cNvSpPr>
          <p:nvPr>
            <p:ph type="subTitle" idx="1"/>
          </p:nvPr>
        </p:nvSpPr>
        <p:spPr/>
        <p:txBody>
          <a:bodyPr/>
          <a:lstStyle/>
          <a:p>
            <a:endParaRPr lang="en-ZA"/>
          </a:p>
        </p:txBody>
      </p:sp>
    </p:spTree>
    <p:extLst>
      <p:ext uri="{BB962C8B-B14F-4D97-AF65-F5344CB8AC3E}">
        <p14:creationId xmlns:p14="http://schemas.microsoft.com/office/powerpoint/2010/main" val="307875829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708B75"/>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0" y="2371167"/>
            <a:ext cx="9144000" cy="2115666"/>
          </a:xfrm>
        </p:spPr>
        <p:txBody>
          <a:bodyPr>
            <a:noAutofit/>
          </a:bodyPr>
          <a:lstStyle/>
          <a:p>
            <a:r>
              <a:rPr lang="en-ZA" sz="6600" b="1" dirty="0" smtClean="0">
                <a:solidFill>
                  <a:schemeClr val="bg1"/>
                </a:solidFill>
                <a:effectLst>
                  <a:outerShdw blurRad="38100" dist="38100" dir="2700000" algn="tl">
                    <a:srgbClr val="000000">
                      <a:alpha val="43137"/>
                    </a:srgbClr>
                  </a:outerShdw>
                </a:effectLst>
                <a:latin typeface="+mn-lt"/>
              </a:rPr>
              <a:t>Common Team </a:t>
            </a:r>
            <a:br>
              <a:rPr lang="en-ZA" sz="6600" b="1" dirty="0" smtClean="0">
                <a:solidFill>
                  <a:schemeClr val="bg1"/>
                </a:solidFill>
                <a:effectLst>
                  <a:outerShdw blurRad="38100" dist="38100" dir="2700000" algn="tl">
                    <a:srgbClr val="000000">
                      <a:alpha val="43137"/>
                    </a:srgbClr>
                  </a:outerShdw>
                </a:effectLst>
                <a:latin typeface="+mn-lt"/>
              </a:rPr>
            </a:br>
            <a:r>
              <a:rPr lang="en-ZA" sz="6600" b="1" dirty="0" smtClean="0">
                <a:solidFill>
                  <a:schemeClr val="bg1"/>
                </a:solidFill>
                <a:effectLst>
                  <a:outerShdw blurRad="38100" dist="38100" dir="2700000" algn="tl">
                    <a:srgbClr val="000000">
                      <a:alpha val="43137"/>
                    </a:srgbClr>
                  </a:outerShdw>
                </a:effectLst>
                <a:latin typeface="+mn-lt"/>
              </a:rPr>
              <a:t>Code Style</a:t>
            </a:r>
            <a:endParaRPr lang="en-ZA" sz="6600" b="1" dirty="0">
              <a:solidFill>
                <a:schemeClr val="bg1"/>
              </a:solidFill>
              <a:effectLst>
                <a:outerShdw blurRad="38100" dist="38100" dir="2700000" algn="tl">
                  <a:srgbClr val="000000">
                    <a:alpha val="43137"/>
                  </a:srgbClr>
                </a:outerShdw>
              </a:effectLst>
              <a:latin typeface="+mn-lt"/>
            </a:endParaRPr>
          </a:p>
        </p:txBody>
      </p:sp>
    </p:spTree>
    <p:extLst>
      <p:ext uri="{BB962C8B-B14F-4D97-AF65-F5344CB8AC3E}">
        <p14:creationId xmlns:p14="http://schemas.microsoft.com/office/powerpoint/2010/main" val="112088119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ZA" dirty="0" smtClean="0"/>
              <a:t>Skateboard</a:t>
            </a:r>
            <a:endParaRPr lang="en-ZA"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76373" y="0"/>
            <a:ext cx="9649446"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2955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5" name="Picture 3" descr="D:\GitHub\Talk_NaturalOrderOfProgressionForTechnicalPractices\Talk Images\Common Coding Styl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8895" y="476672"/>
            <a:ext cx="6537441" cy="62604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455526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9AB87A"/>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0" y="2371167"/>
            <a:ext cx="9144000" cy="2115666"/>
          </a:xfrm>
        </p:spPr>
        <p:txBody>
          <a:bodyPr>
            <a:noAutofit/>
          </a:bodyPr>
          <a:lstStyle/>
          <a:p>
            <a:r>
              <a:rPr lang="en-ZA" sz="6600" b="1" dirty="0" smtClean="0">
                <a:solidFill>
                  <a:schemeClr val="bg1"/>
                </a:solidFill>
                <a:effectLst>
                  <a:outerShdw blurRad="38100" dist="38100" dir="2700000" algn="tl">
                    <a:srgbClr val="000000">
                      <a:alpha val="43137"/>
                    </a:srgbClr>
                  </a:outerShdw>
                </a:effectLst>
                <a:latin typeface="+mn-lt"/>
              </a:rPr>
              <a:t>Collaborative </a:t>
            </a:r>
            <a:br>
              <a:rPr lang="en-ZA" sz="6600" b="1" dirty="0" smtClean="0">
                <a:solidFill>
                  <a:schemeClr val="bg1"/>
                </a:solidFill>
                <a:effectLst>
                  <a:outerShdw blurRad="38100" dist="38100" dir="2700000" algn="tl">
                    <a:srgbClr val="000000">
                      <a:alpha val="43137"/>
                    </a:srgbClr>
                  </a:outerShdw>
                </a:effectLst>
                <a:latin typeface="+mn-lt"/>
              </a:rPr>
            </a:br>
            <a:r>
              <a:rPr lang="en-ZA" sz="6600" b="1" dirty="0" smtClean="0">
                <a:solidFill>
                  <a:schemeClr val="bg1"/>
                </a:solidFill>
                <a:effectLst>
                  <a:outerShdw blurRad="38100" dist="38100" dir="2700000" algn="tl">
                    <a:srgbClr val="000000">
                      <a:alpha val="43137"/>
                    </a:srgbClr>
                  </a:outerShdw>
                </a:effectLst>
                <a:latin typeface="+mn-lt"/>
              </a:rPr>
              <a:t>Coding</a:t>
            </a:r>
            <a:endParaRPr lang="en-ZA" sz="6600" b="1" dirty="0">
              <a:solidFill>
                <a:schemeClr val="bg1"/>
              </a:solidFill>
              <a:effectLst>
                <a:outerShdw blurRad="38100" dist="38100" dir="2700000" algn="tl">
                  <a:srgbClr val="000000">
                    <a:alpha val="43137"/>
                  </a:srgbClr>
                </a:outerShdw>
              </a:effectLst>
              <a:latin typeface="+mn-lt"/>
            </a:endParaRPr>
          </a:p>
        </p:txBody>
      </p:sp>
    </p:spTree>
    <p:extLst>
      <p:ext uri="{BB962C8B-B14F-4D97-AF65-F5344CB8AC3E}">
        <p14:creationId xmlns:p14="http://schemas.microsoft.com/office/powerpoint/2010/main" val="388411505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D:\GitHub\Talk_NaturalOrderOfProgressionForTechnicalPractices\Talk Images\Collaborative-Coding-Progressio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2618862"/>
            <a:ext cx="8496944" cy="1023595"/>
          </a:xfrm>
          <a:prstGeom prst="rect">
            <a:avLst/>
          </a:prstGeom>
          <a:noFill/>
          <a:extLst>
            <a:ext uri="{909E8E84-426E-40DD-AFC4-6F175D3DCCD1}">
              <a14:hiddenFill xmlns:a14="http://schemas.microsoft.com/office/drawing/2010/main">
                <a:solidFill>
                  <a:srgbClr val="FFFFFF"/>
                </a:solidFill>
              </a14:hiddenFill>
            </a:ext>
          </a:extLst>
        </p:spPr>
      </p:pic>
      <p:sp>
        <p:nvSpPr>
          <p:cNvPr id="6" name="Left Bracket 5"/>
          <p:cNvSpPr/>
          <p:nvPr/>
        </p:nvSpPr>
        <p:spPr>
          <a:xfrm rot="5400000">
            <a:off x="5485589" y="-769979"/>
            <a:ext cx="189045" cy="6480721"/>
          </a:xfrm>
          <a:prstGeom prst="leftBracket">
            <a:avLst/>
          </a:prstGeom>
          <a:ln w="2222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ZA"/>
          </a:p>
        </p:txBody>
      </p:sp>
      <p:sp>
        <p:nvSpPr>
          <p:cNvPr id="7" name="TextBox 6"/>
          <p:cNvSpPr txBox="1"/>
          <p:nvPr/>
        </p:nvSpPr>
        <p:spPr>
          <a:xfrm>
            <a:off x="4211960" y="2015819"/>
            <a:ext cx="2880320" cy="369332"/>
          </a:xfrm>
          <a:prstGeom prst="rect">
            <a:avLst/>
          </a:prstGeom>
          <a:noFill/>
        </p:spPr>
        <p:txBody>
          <a:bodyPr wrap="square" rtlCol="0">
            <a:spAutoFit/>
          </a:bodyPr>
          <a:lstStyle/>
          <a:p>
            <a:pPr algn="ctr"/>
            <a:r>
              <a:rPr lang="en-ZA" b="1" dirty="0" smtClean="0"/>
              <a:t>Collaborative Coding</a:t>
            </a:r>
            <a:endParaRPr lang="en-ZA" b="1" dirty="0"/>
          </a:p>
        </p:txBody>
      </p:sp>
    </p:spTree>
    <p:extLst>
      <p:ext uri="{BB962C8B-B14F-4D97-AF65-F5344CB8AC3E}">
        <p14:creationId xmlns:p14="http://schemas.microsoft.com/office/powerpoint/2010/main" val="341286271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F9EA90"/>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0" y="1"/>
            <a:ext cx="9144000" cy="6857999"/>
          </a:xfrm>
        </p:spPr>
        <p:txBody>
          <a:bodyPr>
            <a:normAutofit/>
          </a:bodyPr>
          <a:lstStyle/>
          <a:p>
            <a:r>
              <a:rPr lang="en-ZA" b="1" dirty="0" smtClean="0">
                <a:effectLst>
                  <a:outerShdw blurRad="38100" dist="38100" dir="2700000" algn="tl">
                    <a:srgbClr val="000000">
                      <a:alpha val="43137"/>
                    </a:srgbClr>
                  </a:outerShdw>
                </a:effectLst>
              </a:rPr>
              <a:t>What ??? </a:t>
            </a:r>
            <a:br>
              <a:rPr lang="en-ZA" b="1" dirty="0" smtClean="0">
                <a:effectLst>
                  <a:outerShdw blurRad="38100" dist="38100" dir="2700000" algn="tl">
                    <a:srgbClr val="000000">
                      <a:alpha val="43137"/>
                    </a:srgbClr>
                  </a:outerShdw>
                </a:effectLst>
              </a:rPr>
            </a:br>
            <a:r>
              <a:rPr lang="en-ZA" b="1" dirty="0" smtClean="0">
                <a:effectLst>
                  <a:outerShdw blurRad="38100" dist="38100" dir="2700000" algn="tl">
                    <a:srgbClr val="000000">
                      <a:alpha val="43137"/>
                    </a:srgbClr>
                  </a:outerShdw>
                </a:effectLst>
              </a:rPr>
              <a:t/>
            </a:r>
            <a:br>
              <a:rPr lang="en-ZA" b="1" dirty="0" smtClean="0">
                <a:effectLst>
                  <a:outerShdw blurRad="38100" dist="38100" dir="2700000" algn="tl">
                    <a:srgbClr val="000000">
                      <a:alpha val="43137"/>
                    </a:srgbClr>
                  </a:outerShdw>
                </a:effectLst>
              </a:rPr>
            </a:br>
            <a:r>
              <a:rPr lang="en-ZA" b="1" dirty="0" smtClean="0">
                <a:effectLst>
                  <a:outerShdw blurRad="38100" dist="38100" dir="2700000" algn="tl">
                    <a:srgbClr val="000000">
                      <a:alpha val="43137"/>
                    </a:srgbClr>
                  </a:outerShdw>
                </a:effectLst>
              </a:rPr>
              <a:t>Two or more people working </a:t>
            </a:r>
            <a:br>
              <a:rPr lang="en-ZA" b="1" dirty="0" smtClean="0">
                <a:effectLst>
                  <a:outerShdw blurRad="38100" dist="38100" dir="2700000" algn="tl">
                    <a:srgbClr val="000000">
                      <a:alpha val="43137"/>
                    </a:srgbClr>
                  </a:outerShdw>
                </a:effectLst>
              </a:rPr>
            </a:br>
            <a:r>
              <a:rPr lang="en-ZA" b="1" dirty="0" smtClean="0">
                <a:effectLst>
                  <a:outerShdw blurRad="38100" dist="38100" dir="2700000" algn="tl">
                    <a:srgbClr val="000000">
                      <a:alpha val="43137"/>
                    </a:srgbClr>
                  </a:outerShdw>
                </a:effectLst>
              </a:rPr>
              <a:t>together on one problem?</a:t>
            </a:r>
            <a:endParaRPr lang="en-ZA"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41405511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0" y="1"/>
            <a:ext cx="9144000" cy="6858000"/>
          </a:xfrm>
        </p:spPr>
        <p:txBody>
          <a:bodyPr>
            <a:normAutofit/>
          </a:bodyPr>
          <a:lstStyle/>
          <a:p>
            <a:r>
              <a:rPr lang="en-ZA" b="1" dirty="0" smtClean="0">
                <a:solidFill>
                  <a:schemeClr val="bg1"/>
                </a:solidFill>
              </a:rPr>
              <a:t>Programming is not about typing,</a:t>
            </a:r>
            <a:br>
              <a:rPr lang="en-ZA" b="1" dirty="0" smtClean="0">
                <a:solidFill>
                  <a:schemeClr val="bg1"/>
                </a:solidFill>
              </a:rPr>
            </a:br>
            <a:r>
              <a:rPr lang="en-ZA" b="1" dirty="0" smtClean="0">
                <a:solidFill>
                  <a:schemeClr val="bg1"/>
                </a:solidFill>
              </a:rPr>
              <a:t>it’s about problem solving</a:t>
            </a:r>
            <a:endParaRPr lang="en-ZA" b="1" dirty="0">
              <a:solidFill>
                <a:schemeClr val="bg1"/>
              </a:solidFill>
            </a:endParaRPr>
          </a:p>
        </p:txBody>
      </p:sp>
      <p:sp>
        <p:nvSpPr>
          <p:cNvPr id="3" name="Subtitle 2"/>
          <p:cNvSpPr>
            <a:spLocks noGrp="1"/>
          </p:cNvSpPr>
          <p:nvPr>
            <p:ph type="subTitle" idx="1"/>
          </p:nvPr>
        </p:nvSpPr>
        <p:spPr/>
        <p:txBody>
          <a:bodyPr/>
          <a:lstStyle/>
          <a:p>
            <a:endParaRPr lang="en-ZA"/>
          </a:p>
        </p:txBody>
      </p:sp>
    </p:spTree>
    <p:extLst>
      <p:ext uri="{BB962C8B-B14F-4D97-AF65-F5344CB8AC3E}">
        <p14:creationId xmlns:p14="http://schemas.microsoft.com/office/powerpoint/2010/main" val="368230527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3E315B"/>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9144000" cy="6857999"/>
          </a:xfrm>
        </p:spPr>
        <p:txBody>
          <a:bodyPr>
            <a:noAutofit/>
          </a:bodyPr>
          <a:lstStyle/>
          <a:p>
            <a:r>
              <a:rPr lang="en-ZA" sz="6600" b="1" dirty="0" smtClean="0">
                <a:solidFill>
                  <a:schemeClr val="bg1"/>
                </a:solidFill>
                <a:effectLst>
                  <a:outerShdw blurRad="38100" dist="38100" dir="2700000" algn="tl">
                    <a:srgbClr val="000000">
                      <a:alpha val="43137"/>
                    </a:srgbClr>
                  </a:outerShdw>
                </a:effectLst>
                <a:latin typeface="+mn-lt"/>
              </a:rPr>
              <a:t>Test Driven </a:t>
            </a:r>
            <a:br>
              <a:rPr lang="en-ZA" sz="6600" b="1" dirty="0" smtClean="0">
                <a:solidFill>
                  <a:schemeClr val="bg1"/>
                </a:solidFill>
                <a:effectLst>
                  <a:outerShdw blurRad="38100" dist="38100" dir="2700000" algn="tl">
                    <a:srgbClr val="000000">
                      <a:alpha val="43137"/>
                    </a:srgbClr>
                  </a:outerShdw>
                </a:effectLst>
                <a:latin typeface="+mn-lt"/>
              </a:rPr>
            </a:br>
            <a:r>
              <a:rPr lang="en-ZA" sz="6600" b="1" dirty="0" smtClean="0">
                <a:solidFill>
                  <a:schemeClr val="bg1"/>
                </a:solidFill>
                <a:effectLst>
                  <a:outerShdw blurRad="38100" dist="38100" dir="2700000" algn="tl">
                    <a:srgbClr val="000000">
                      <a:alpha val="43137"/>
                    </a:srgbClr>
                  </a:outerShdw>
                </a:effectLst>
                <a:latin typeface="+mn-lt"/>
              </a:rPr>
              <a:t>Development</a:t>
            </a:r>
            <a:endParaRPr lang="en-ZA" sz="6600" b="1" dirty="0">
              <a:solidFill>
                <a:schemeClr val="bg1"/>
              </a:solidFill>
              <a:effectLst>
                <a:outerShdw blurRad="38100" dist="38100" dir="2700000" algn="tl">
                  <a:srgbClr val="000000">
                    <a:alpha val="43137"/>
                  </a:srgbClr>
                </a:outerShdw>
              </a:effectLst>
              <a:latin typeface="+mn-lt"/>
            </a:endParaRPr>
          </a:p>
        </p:txBody>
      </p:sp>
    </p:spTree>
    <p:extLst>
      <p:ext uri="{BB962C8B-B14F-4D97-AF65-F5344CB8AC3E}">
        <p14:creationId xmlns:p14="http://schemas.microsoft.com/office/powerpoint/2010/main" val="192568764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p:cNvSpPr/>
          <p:nvPr/>
        </p:nvSpPr>
        <p:spPr>
          <a:xfrm>
            <a:off x="1475656" y="908720"/>
            <a:ext cx="5544616" cy="4608512"/>
          </a:xfrm>
          <a:prstGeom prst="ellipse">
            <a:avLst/>
          </a:prstGeom>
          <a:solidFill>
            <a:schemeClr val="accent1">
              <a:alpha val="4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3600" b="1" dirty="0" smtClean="0">
                <a:solidFill>
                  <a:schemeClr val="tx1"/>
                </a:solidFill>
                <a:effectLst>
                  <a:outerShdw blurRad="38100" dist="38100" dir="2700000" algn="tl">
                    <a:srgbClr val="000000">
                      <a:alpha val="43137"/>
                    </a:srgbClr>
                  </a:outerShdw>
                </a:effectLst>
              </a:rPr>
              <a:t>Automated Testing</a:t>
            </a:r>
            <a:endParaRPr lang="en-ZA" sz="3600" b="1" dirty="0">
              <a:solidFill>
                <a:schemeClr val="tx1"/>
              </a:solidFill>
              <a:effectLst>
                <a:outerShdw blurRad="38100" dist="38100" dir="2700000" algn="tl">
                  <a:srgbClr val="000000">
                    <a:alpha val="43137"/>
                  </a:srgbClr>
                </a:outerShdw>
              </a:effectLst>
            </a:endParaRPr>
          </a:p>
        </p:txBody>
      </p:sp>
      <p:sp>
        <p:nvSpPr>
          <p:cNvPr id="6" name="Oval 5"/>
          <p:cNvSpPr/>
          <p:nvPr/>
        </p:nvSpPr>
        <p:spPr>
          <a:xfrm>
            <a:off x="5148064" y="3717032"/>
            <a:ext cx="2880320" cy="2320258"/>
          </a:xfrm>
          <a:prstGeom prst="ellipse">
            <a:avLst/>
          </a:prstGeom>
          <a:solidFill>
            <a:srgbClr val="FF0000">
              <a:alpha val="6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b="1" dirty="0" smtClean="0">
                <a:effectLst>
                  <a:outerShdw blurRad="38100" dist="38100" dir="2700000" algn="tl">
                    <a:srgbClr val="000000">
                      <a:alpha val="43137"/>
                    </a:srgbClr>
                  </a:outerShdw>
                </a:effectLst>
              </a:rPr>
              <a:t>Test Driven Development</a:t>
            </a:r>
            <a:endParaRPr lang="en-ZA"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6503675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0" y="1"/>
            <a:ext cx="9144000" cy="6858000"/>
          </a:xfrm>
        </p:spPr>
        <p:txBody>
          <a:bodyPr>
            <a:noAutofit/>
          </a:bodyPr>
          <a:lstStyle/>
          <a:p>
            <a:r>
              <a:rPr lang="en-ZA" b="1" dirty="0" smtClean="0">
                <a:solidFill>
                  <a:schemeClr val="bg1"/>
                </a:solidFill>
              </a:rPr>
              <a:t>Automated tests verify that a system is functioning as expected</a:t>
            </a:r>
            <a:endParaRPr lang="en-ZA" b="1" dirty="0">
              <a:solidFill>
                <a:schemeClr val="bg1"/>
              </a:solidFill>
            </a:endParaRPr>
          </a:p>
        </p:txBody>
      </p:sp>
      <p:sp>
        <p:nvSpPr>
          <p:cNvPr id="3" name="Subtitle 2"/>
          <p:cNvSpPr>
            <a:spLocks noGrp="1"/>
          </p:cNvSpPr>
          <p:nvPr>
            <p:ph type="subTitle" idx="1"/>
          </p:nvPr>
        </p:nvSpPr>
        <p:spPr/>
        <p:txBody>
          <a:bodyPr/>
          <a:lstStyle/>
          <a:p>
            <a:endParaRPr lang="en-ZA"/>
          </a:p>
        </p:txBody>
      </p:sp>
    </p:spTree>
    <p:extLst>
      <p:ext uri="{BB962C8B-B14F-4D97-AF65-F5344CB8AC3E}">
        <p14:creationId xmlns:p14="http://schemas.microsoft.com/office/powerpoint/2010/main" val="412968019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noAutofit/>
          </a:bodyPr>
          <a:lstStyle/>
          <a:p>
            <a:r>
              <a:rPr lang="en-ZA" b="1" dirty="0" smtClean="0">
                <a:solidFill>
                  <a:schemeClr val="bg1"/>
                </a:solidFill>
              </a:rPr>
              <a:t>Helps create a simple design,</a:t>
            </a:r>
            <a:br>
              <a:rPr lang="en-ZA" b="1" dirty="0" smtClean="0">
                <a:solidFill>
                  <a:schemeClr val="bg1"/>
                </a:solidFill>
              </a:rPr>
            </a:br>
            <a:r>
              <a:rPr lang="en-ZA" b="1" dirty="0" smtClean="0">
                <a:solidFill>
                  <a:schemeClr val="bg1"/>
                </a:solidFill>
              </a:rPr>
              <a:t>inspires confidence</a:t>
            </a:r>
            <a:endParaRPr lang="en-ZA" b="1" dirty="0">
              <a:solidFill>
                <a:schemeClr val="bg1"/>
              </a:solidFill>
            </a:endParaRPr>
          </a:p>
        </p:txBody>
      </p:sp>
      <p:sp>
        <p:nvSpPr>
          <p:cNvPr id="3" name="Subtitle 2"/>
          <p:cNvSpPr>
            <a:spLocks noGrp="1"/>
          </p:cNvSpPr>
          <p:nvPr>
            <p:ph type="subTitle" idx="1"/>
          </p:nvPr>
        </p:nvSpPr>
        <p:spPr/>
        <p:txBody>
          <a:bodyPr/>
          <a:lstStyle/>
          <a:p>
            <a:endParaRPr lang="en-ZA"/>
          </a:p>
        </p:txBody>
      </p:sp>
    </p:spTree>
    <p:extLst>
      <p:ext uri="{BB962C8B-B14F-4D97-AF65-F5344CB8AC3E}">
        <p14:creationId xmlns:p14="http://schemas.microsoft.com/office/powerpoint/2010/main" val="2903562598"/>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D:\GitHub\Talk_NaturalOrderOfProgressionForTechnicalPractices\Talk Images\Big Wooden Block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5125" y="378534"/>
            <a:ext cx="8133751" cy="61009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347689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ZA" dirty="0" smtClean="0"/>
              <a:t>Skateboard</a:t>
            </a:r>
            <a:endParaRPr lang="en-ZA"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16583" y="0"/>
            <a:ext cx="1032387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426971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D:\GitHub\Talk_NaturalOrderOfProgressionForTechnicalPractices\Talk Images\Small Block.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257969"/>
            <a:ext cx="6858001" cy="63420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0020932"/>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D:\GitHub\Talk_NaturalOrderOfProgressionForTechnicalPractices\Talk Images\Lego Bloc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45939" y="744959"/>
            <a:ext cx="8052123" cy="53680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3679926"/>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p:txBody>
          <a:bodyPr/>
          <a:lstStyle/>
          <a:p>
            <a:endParaRPr lang="en-ZA"/>
          </a:p>
        </p:txBody>
      </p:sp>
      <p:pic>
        <p:nvPicPr>
          <p:cNvPr id="7170" name="Picture 2" descr="D:\GitHub\Talk_NaturalOrderOfProgressionForTechnicalPractices\Talk Images\TDD Return.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7544" y="124375"/>
            <a:ext cx="7992888" cy="65318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1939173"/>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2" name="Picture 4" descr="D:\GitHub\Talk_NaturalOrderOfProgressionForTechnicalPractices\Talk Images\confused3.bm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89" y="0"/>
            <a:ext cx="9189426" cy="6858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2508375"/>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ZA" b="1" dirty="0" smtClean="0">
                <a:solidFill>
                  <a:schemeClr val="bg1"/>
                </a:solidFill>
              </a:rPr>
              <a:t>Time and Exposure</a:t>
            </a:r>
            <a:endParaRPr lang="en-ZA" b="1" dirty="0">
              <a:solidFill>
                <a:schemeClr val="bg1"/>
              </a:solidFill>
            </a:endParaRPr>
          </a:p>
        </p:txBody>
      </p:sp>
      <p:sp>
        <p:nvSpPr>
          <p:cNvPr id="3" name="Subtitle 2"/>
          <p:cNvSpPr>
            <a:spLocks noGrp="1"/>
          </p:cNvSpPr>
          <p:nvPr>
            <p:ph type="subTitle" idx="1"/>
          </p:nvPr>
        </p:nvSpPr>
        <p:spPr/>
        <p:txBody>
          <a:bodyPr/>
          <a:lstStyle/>
          <a:p>
            <a:endParaRPr lang="en-ZA"/>
          </a:p>
        </p:txBody>
      </p:sp>
    </p:spTree>
    <p:extLst>
      <p:ext uri="{BB962C8B-B14F-4D97-AF65-F5344CB8AC3E}">
        <p14:creationId xmlns:p14="http://schemas.microsoft.com/office/powerpoint/2010/main" val="1191939173"/>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p:txBody>
          <a:bodyPr/>
          <a:lstStyle/>
          <a:p>
            <a:endParaRPr lang="en-ZA"/>
          </a:p>
        </p:txBody>
      </p:sp>
      <p:sp>
        <p:nvSpPr>
          <p:cNvPr id="4" name="Title 3"/>
          <p:cNvSpPr>
            <a:spLocks noGrp="1"/>
          </p:cNvSpPr>
          <p:nvPr>
            <p:ph type="ctrTitle"/>
          </p:nvPr>
        </p:nvSpPr>
        <p:spPr/>
        <p:txBody>
          <a:bodyPr/>
          <a:lstStyle/>
          <a:p>
            <a:endParaRPr lang="en-ZA"/>
          </a:p>
        </p:txBody>
      </p:sp>
      <p:pic>
        <p:nvPicPr>
          <p:cNvPr id="1026" name="Picture 2" descr="D:\GitHub\Talk_NaturalOrderOfProgressionForTechnicalPractices\Talk Images\coderetreat-practice-to-master-your-crafts-1-638.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7029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5705052"/>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p:txBody>
          <a:bodyPr/>
          <a:lstStyle/>
          <a:p>
            <a:endParaRPr lang="en-ZA"/>
          </a:p>
        </p:txBody>
      </p:sp>
      <p:sp>
        <p:nvSpPr>
          <p:cNvPr id="4" name="Title 3"/>
          <p:cNvSpPr>
            <a:spLocks noGrp="1"/>
          </p:cNvSpPr>
          <p:nvPr>
            <p:ph type="ctrTitle"/>
          </p:nvPr>
        </p:nvSpPr>
        <p:spPr/>
        <p:txBody>
          <a:bodyPr/>
          <a:lstStyle/>
          <a:p>
            <a:endParaRPr lang="en-ZA"/>
          </a:p>
        </p:txBody>
      </p:sp>
      <p:pic>
        <p:nvPicPr>
          <p:cNvPr id="2050" name="Picture 2" descr="D:\GitHub\Talk_NaturalOrderOfProgressionForTechnicalPractices\Talk Images\Ninja.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5056" y="728700"/>
            <a:ext cx="6753889" cy="5400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1626142"/>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038180"/>
        </a:solidFill>
        <a:effectLst/>
      </p:bgPr>
    </p:bg>
    <p:spTree>
      <p:nvGrpSpPr>
        <p:cNvPr id="1" name=""/>
        <p:cNvGrpSpPr/>
        <p:nvPr/>
      </p:nvGrpSpPr>
      <p:grpSpPr>
        <a:xfrm>
          <a:off x="0" y="0"/>
          <a:ext cx="0" cy="0"/>
          <a:chOff x="0" y="0"/>
          <a:chExt cx="0" cy="0"/>
        </a:xfrm>
      </p:grpSpPr>
      <p:sp>
        <p:nvSpPr>
          <p:cNvPr id="4" name="Title 3"/>
          <p:cNvSpPr>
            <a:spLocks noGrp="1"/>
          </p:cNvSpPr>
          <p:nvPr>
            <p:ph type="ctrTitle"/>
          </p:nvPr>
        </p:nvSpPr>
        <p:spPr>
          <a:xfrm>
            <a:off x="0" y="0"/>
            <a:ext cx="9144000" cy="6857999"/>
          </a:xfrm>
        </p:spPr>
        <p:txBody>
          <a:bodyPr>
            <a:normAutofit/>
          </a:bodyPr>
          <a:lstStyle/>
          <a:p>
            <a:r>
              <a:rPr lang="en-ZA" b="1" dirty="0" smtClean="0">
                <a:solidFill>
                  <a:srgbClr val="FFFF00"/>
                </a:solidFill>
                <a:effectLst>
                  <a:outerShdw blurRad="38100" dist="38100" dir="2700000" algn="tl">
                    <a:srgbClr val="000000">
                      <a:alpha val="43137"/>
                    </a:srgbClr>
                  </a:outerShdw>
                </a:effectLst>
              </a:rPr>
              <a:t>Test Driven Development</a:t>
            </a:r>
            <a:r>
              <a:rPr lang="en-ZA" b="1" dirty="0" smtClean="0">
                <a:solidFill>
                  <a:schemeClr val="bg1"/>
                </a:solidFill>
                <a:effectLst>
                  <a:outerShdw blurRad="38100" dist="38100" dir="2700000" algn="tl">
                    <a:srgbClr val="000000">
                      <a:alpha val="43137"/>
                    </a:srgbClr>
                  </a:outerShdw>
                </a:effectLst>
              </a:rPr>
              <a:t>, Behaviour Driven Development, </a:t>
            </a:r>
            <a:r>
              <a:rPr lang="en-ZA" b="1" dirty="0" smtClean="0">
                <a:solidFill>
                  <a:srgbClr val="FFFF00"/>
                </a:solidFill>
                <a:effectLst>
                  <a:outerShdw blurRad="38100" dist="38100" dir="2700000" algn="tl">
                    <a:srgbClr val="000000">
                      <a:alpha val="43137"/>
                    </a:srgbClr>
                  </a:outerShdw>
                </a:effectLst>
              </a:rPr>
              <a:t>Continuous Integration</a:t>
            </a:r>
            <a:r>
              <a:rPr lang="en-ZA" b="1" dirty="0" smtClean="0">
                <a:solidFill>
                  <a:schemeClr val="bg1"/>
                </a:solidFill>
                <a:effectLst>
                  <a:outerShdw blurRad="38100" dist="38100" dir="2700000" algn="tl">
                    <a:srgbClr val="000000">
                      <a:alpha val="43137"/>
                    </a:srgbClr>
                  </a:outerShdw>
                </a:effectLst>
              </a:rPr>
              <a:t>, Immunization, </a:t>
            </a:r>
            <a:r>
              <a:rPr lang="en-ZA" b="1" dirty="0" smtClean="0">
                <a:solidFill>
                  <a:srgbClr val="FFFF00"/>
                </a:solidFill>
                <a:effectLst>
                  <a:outerShdw blurRad="38100" dist="38100" dir="2700000" algn="tl">
                    <a:srgbClr val="000000">
                      <a:alpha val="43137"/>
                    </a:srgbClr>
                  </a:outerShdw>
                </a:effectLst>
              </a:rPr>
              <a:t>Common </a:t>
            </a:r>
            <a:r>
              <a:rPr lang="en-ZA" b="1" dirty="0">
                <a:solidFill>
                  <a:srgbClr val="FFFF00"/>
                </a:solidFill>
                <a:effectLst>
                  <a:outerShdw blurRad="38100" dist="38100" dir="2700000" algn="tl">
                    <a:srgbClr val="000000">
                      <a:alpha val="43137"/>
                    </a:srgbClr>
                  </a:outerShdw>
                </a:effectLst>
              </a:rPr>
              <a:t>Coding </a:t>
            </a:r>
            <a:r>
              <a:rPr lang="en-ZA" b="1" dirty="0" smtClean="0">
                <a:solidFill>
                  <a:srgbClr val="FFFF00"/>
                </a:solidFill>
                <a:effectLst>
                  <a:outerShdw blurRad="38100" dist="38100" dir="2700000" algn="tl">
                    <a:srgbClr val="000000">
                      <a:alpha val="43137"/>
                    </a:srgbClr>
                  </a:outerShdw>
                </a:effectLst>
              </a:rPr>
              <a:t>Style</a:t>
            </a:r>
            <a:r>
              <a:rPr lang="en-ZA" b="1" dirty="0" smtClean="0">
                <a:solidFill>
                  <a:schemeClr val="bg1"/>
                </a:solidFill>
                <a:effectLst>
                  <a:outerShdw blurRad="38100" dist="38100" dir="2700000" algn="tl">
                    <a:srgbClr val="000000">
                      <a:alpha val="43137"/>
                    </a:srgbClr>
                  </a:outerShdw>
                </a:effectLst>
              </a:rPr>
              <a:t>, Automated Acceptance Testing, </a:t>
            </a:r>
            <a:r>
              <a:rPr lang="en-ZA" b="1" dirty="0" smtClean="0">
                <a:solidFill>
                  <a:srgbClr val="FFFF00"/>
                </a:solidFill>
                <a:effectLst>
                  <a:outerShdw blurRad="38100" dist="38100" dir="2700000" algn="tl">
                    <a:srgbClr val="000000">
                      <a:alpha val="43137"/>
                    </a:srgbClr>
                  </a:outerShdw>
                </a:effectLst>
              </a:rPr>
              <a:t>Pair Programming, Mob Programming</a:t>
            </a:r>
            <a:r>
              <a:rPr lang="en-ZA" b="1" dirty="0" smtClean="0">
                <a:solidFill>
                  <a:schemeClr val="bg1"/>
                </a:solidFill>
                <a:effectLst>
                  <a:outerShdw blurRad="38100" dist="38100" dir="2700000" algn="tl">
                    <a:srgbClr val="000000">
                      <a:alpha val="43137"/>
                    </a:srgbClr>
                  </a:outerShdw>
                </a:effectLst>
              </a:rPr>
              <a:t>, Code Reviews, Feature Toggles, Simple Design, Continuous Deployment, </a:t>
            </a:r>
            <a:r>
              <a:rPr lang="en-ZA" b="1" dirty="0" smtClean="0">
                <a:solidFill>
                  <a:srgbClr val="FFFF00"/>
                </a:solidFill>
                <a:effectLst>
                  <a:outerShdw blurRad="38100" dist="38100" dir="2700000" algn="tl">
                    <a:srgbClr val="000000">
                      <a:alpha val="43137"/>
                    </a:srgbClr>
                  </a:outerShdw>
                </a:effectLst>
              </a:rPr>
              <a:t>Effective Version Control</a:t>
            </a:r>
            <a:r>
              <a:rPr lang="en-ZA" b="1" dirty="0" smtClean="0">
                <a:solidFill>
                  <a:schemeClr val="bg1"/>
                </a:solidFill>
                <a:effectLst>
                  <a:outerShdw blurRad="38100" dist="38100" dir="2700000" algn="tl">
                    <a:srgbClr val="000000">
                      <a:alpha val="43137"/>
                    </a:srgbClr>
                  </a:outerShdw>
                </a:effectLst>
              </a:rPr>
              <a:t>, Keystoning, Refactoring</a:t>
            </a:r>
            <a:endParaRPr lang="en-ZA" b="1"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644695881"/>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9144000" cy="6857999"/>
          </a:xfrm>
        </p:spPr>
        <p:txBody>
          <a:bodyPr>
            <a:normAutofit/>
          </a:bodyPr>
          <a:lstStyle/>
          <a:p>
            <a:r>
              <a:rPr lang="en-ZA" b="1" dirty="0" smtClean="0">
                <a:solidFill>
                  <a:schemeClr val="bg1"/>
                </a:solidFill>
              </a:rPr>
              <a:t>Find your own pattern…</a:t>
            </a:r>
            <a:endParaRPr lang="en-ZA" b="1" dirty="0">
              <a:solidFill>
                <a:schemeClr val="bg1"/>
              </a:solidFill>
            </a:endParaRPr>
          </a:p>
        </p:txBody>
      </p:sp>
    </p:spTree>
    <p:extLst>
      <p:ext uri="{BB962C8B-B14F-4D97-AF65-F5344CB8AC3E}">
        <p14:creationId xmlns:p14="http://schemas.microsoft.com/office/powerpoint/2010/main" val="2707866122"/>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0" y="1"/>
            <a:ext cx="9036496" cy="6858000"/>
          </a:xfrm>
        </p:spPr>
        <p:txBody>
          <a:bodyPr>
            <a:noAutofit/>
          </a:bodyPr>
          <a:lstStyle/>
          <a:p>
            <a:pPr>
              <a:lnSpc>
                <a:spcPct val="150000"/>
              </a:lnSpc>
            </a:pPr>
            <a:r>
              <a:rPr lang="en-ZA" b="1" dirty="0" smtClean="0">
                <a:solidFill>
                  <a:schemeClr val="bg1"/>
                </a:solidFill>
              </a:rPr>
              <a:t>Create Slack, learn new things</a:t>
            </a:r>
            <a:br>
              <a:rPr lang="en-ZA" b="1" dirty="0" smtClean="0">
                <a:solidFill>
                  <a:schemeClr val="bg1"/>
                </a:solidFill>
              </a:rPr>
            </a:br>
            <a:r>
              <a:rPr lang="en-ZA" b="1" dirty="0" smtClean="0">
                <a:solidFill>
                  <a:schemeClr val="bg1"/>
                </a:solidFill>
              </a:rPr>
              <a:t>Identify bottlenecks and practices</a:t>
            </a:r>
            <a:br>
              <a:rPr lang="en-ZA" b="1" dirty="0" smtClean="0">
                <a:solidFill>
                  <a:schemeClr val="bg1"/>
                </a:solidFill>
              </a:rPr>
            </a:br>
            <a:r>
              <a:rPr lang="en-ZA" b="1" dirty="0" smtClean="0">
                <a:solidFill>
                  <a:schemeClr val="bg1"/>
                </a:solidFill>
              </a:rPr>
              <a:t>Be strategic, soldier the dips</a:t>
            </a:r>
            <a:br>
              <a:rPr lang="en-ZA" b="1" dirty="0" smtClean="0">
                <a:solidFill>
                  <a:schemeClr val="bg1"/>
                </a:solidFill>
              </a:rPr>
            </a:br>
            <a:r>
              <a:rPr lang="en-ZA" b="1" dirty="0" smtClean="0">
                <a:solidFill>
                  <a:schemeClr val="bg1"/>
                </a:solidFill>
              </a:rPr>
              <a:t>Improvement part of daily process</a:t>
            </a:r>
            <a:endParaRPr lang="en-ZA" b="1" dirty="0">
              <a:solidFill>
                <a:schemeClr val="bg1"/>
              </a:solidFill>
            </a:endParaRPr>
          </a:p>
        </p:txBody>
      </p:sp>
    </p:spTree>
    <p:extLst>
      <p:ext uri="{BB962C8B-B14F-4D97-AF65-F5344CB8AC3E}">
        <p14:creationId xmlns:p14="http://schemas.microsoft.com/office/powerpoint/2010/main" val="279194516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Mark\Desktop\graphs-of-accelerati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6219" y="290155"/>
            <a:ext cx="7178149" cy="63322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9881745"/>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p:txBody>
          <a:bodyPr/>
          <a:lstStyle/>
          <a:p>
            <a:endParaRPr lang="en-ZA"/>
          </a:p>
        </p:txBody>
      </p:sp>
      <p:sp>
        <p:nvSpPr>
          <p:cNvPr id="4" name="Title 3"/>
          <p:cNvSpPr>
            <a:spLocks noGrp="1"/>
          </p:cNvSpPr>
          <p:nvPr>
            <p:ph type="ctrTitle"/>
          </p:nvPr>
        </p:nvSpPr>
        <p:spPr/>
        <p:txBody>
          <a:bodyPr/>
          <a:lstStyle/>
          <a:p>
            <a:endParaRPr lang="en-ZA" dirty="0"/>
          </a:p>
        </p:txBody>
      </p:sp>
      <p:pic>
        <p:nvPicPr>
          <p:cNvPr id="8194" name="Picture 2" descr="D:\GitHub\Talk_NaturalOrderOfProgressionForTechnicalPractices\Talk Images\light-at-the-end-of-the-tunnel.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2" y="0"/>
            <a:ext cx="9180512"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5697839"/>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146" name="Picture 2" descr="D:\GitHub\Talk_NaturalOrderOfProgressionForTechnicalPractices\Talk Images\Speed Skateboarder.jpg"/>
          <p:cNvPicPr>
            <a:picLocks noChangeAspect="1" noChangeArrowheads="1"/>
          </p:cNvPicPr>
          <p:nvPr/>
        </p:nvPicPr>
        <p:blipFill rotWithShape="1">
          <a:blip r:embed="rId2">
            <a:extLst>
              <a:ext uri="{28A0092B-C50C-407E-A947-70E740481C1C}">
                <a14:useLocalDpi xmlns:a14="http://schemas.microsoft.com/office/drawing/2010/main" val="0"/>
              </a:ext>
            </a:extLst>
          </a:blip>
          <a:srcRect l="7643" r="-13824"/>
          <a:stretch/>
        </p:blipFill>
        <p:spPr bwMode="auto">
          <a:xfrm>
            <a:off x="0" y="-1179512"/>
            <a:ext cx="1051266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ctrTitle"/>
          </p:nvPr>
        </p:nvSpPr>
        <p:spPr>
          <a:xfrm>
            <a:off x="0" y="5661248"/>
            <a:ext cx="9144000" cy="1196751"/>
          </a:xfrm>
          <a:solidFill>
            <a:schemeClr val="tx1">
              <a:lumMod val="50000"/>
              <a:lumOff val="50000"/>
              <a:alpha val="91000"/>
            </a:schemeClr>
          </a:solidFill>
        </p:spPr>
        <p:txBody>
          <a:bodyPr>
            <a:normAutofit/>
          </a:bodyPr>
          <a:lstStyle/>
          <a:p>
            <a:r>
              <a:rPr lang="en-ZA" b="1" dirty="0" smtClean="0">
                <a:solidFill>
                  <a:schemeClr val="bg1"/>
                </a:solidFill>
                <a:effectLst>
                  <a:outerShdw blurRad="38100" dist="38100" dir="2700000" algn="tl">
                    <a:srgbClr val="000000">
                      <a:alpha val="43137"/>
                    </a:srgbClr>
                  </a:outerShdw>
                </a:effectLst>
              </a:rPr>
              <a:t>Giving you the confidence to speed up</a:t>
            </a:r>
            <a:endParaRPr lang="en-ZA" b="1"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742523131"/>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3"/>
          <p:cNvSpPr>
            <a:spLocks noGrp="1"/>
          </p:cNvSpPr>
          <p:nvPr>
            <p:ph type="dt" idx="10"/>
          </p:nvPr>
        </p:nvSpPr>
        <p:spPr/>
        <p:txBody>
          <a:bodyPr/>
          <a:lstStyle/>
          <a:p>
            <a:r>
              <a:rPr lang="en-ZA" altLang="en-US"/>
              <a:t>14/10/09</a:t>
            </a:r>
          </a:p>
        </p:txBody>
      </p:sp>
      <p:pic>
        <p:nvPicPr>
          <p:cNvPr id="44033"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175"/>
            <a:ext cx="9144000" cy="68548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44034" name="Text Box 2"/>
          <p:cNvSpPr txBox="1">
            <a:spLocks noChangeArrowheads="1"/>
          </p:cNvSpPr>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charset="0"/>
                <a:ea typeface="MS Gothic" charset="0"/>
                <a:cs typeface="MS Gothic" charset="0"/>
              </a:defRPr>
            </a:lvl1pPr>
            <a:lvl2pPr>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charset="0"/>
                <a:ea typeface="MS Gothic" charset="0"/>
                <a:cs typeface="MS Gothic" charset="0"/>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charset="0"/>
                <a:ea typeface="MS Gothic" charset="0"/>
                <a:cs typeface="MS Gothic" charset="0"/>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charset="0"/>
                <a:ea typeface="MS Gothic" charset="0"/>
                <a:cs typeface="MS Gothic" charset="0"/>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charset="0"/>
                <a:ea typeface="MS Gothic" charset="0"/>
                <a:cs typeface="MS Gothic" charset="0"/>
              </a:defRPr>
            </a:lvl5pPr>
            <a:lvl6pPr marL="2514600" indent="-228600" defTabSz="449263" fontAlgn="base" hangingPunct="0">
              <a:lnSpc>
                <a:spcPct val="93000"/>
              </a:lnSpc>
              <a:spcBef>
                <a:spcPct val="0"/>
              </a:spcBef>
              <a:spcAft>
                <a:spcPct val="0"/>
              </a:spcAft>
              <a:buClr>
                <a:srgbClr val="000000"/>
              </a:buClr>
              <a:buSzPct val="100000"/>
              <a:buFont typeface="Times New Roman" pitchFamily="16" charset="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charset="0"/>
                <a:ea typeface="MS Gothic" charset="0"/>
                <a:cs typeface="MS Gothic" charset="0"/>
              </a:defRPr>
            </a:lvl6pPr>
            <a:lvl7pPr marL="2971800" indent="-228600" defTabSz="449263" fontAlgn="base" hangingPunct="0">
              <a:lnSpc>
                <a:spcPct val="93000"/>
              </a:lnSpc>
              <a:spcBef>
                <a:spcPct val="0"/>
              </a:spcBef>
              <a:spcAft>
                <a:spcPct val="0"/>
              </a:spcAft>
              <a:buClr>
                <a:srgbClr val="000000"/>
              </a:buClr>
              <a:buSzPct val="100000"/>
              <a:buFont typeface="Times New Roman" pitchFamily="16" charset="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charset="0"/>
                <a:ea typeface="MS Gothic" charset="0"/>
                <a:cs typeface="MS Gothic" charset="0"/>
              </a:defRPr>
            </a:lvl7pPr>
            <a:lvl8pPr marL="3429000" indent="-228600" defTabSz="449263" fontAlgn="base" hangingPunct="0">
              <a:lnSpc>
                <a:spcPct val="93000"/>
              </a:lnSpc>
              <a:spcBef>
                <a:spcPct val="0"/>
              </a:spcBef>
              <a:spcAft>
                <a:spcPct val="0"/>
              </a:spcAft>
              <a:buClr>
                <a:srgbClr val="000000"/>
              </a:buClr>
              <a:buSzPct val="100000"/>
              <a:buFont typeface="Times New Roman" pitchFamily="16" charset="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charset="0"/>
                <a:ea typeface="MS Gothic" charset="0"/>
                <a:cs typeface="MS Gothic" charset="0"/>
              </a:defRPr>
            </a:lvl8pPr>
            <a:lvl9pPr marL="3886200" indent="-228600" defTabSz="449263" fontAlgn="base" hangingPunct="0">
              <a:lnSpc>
                <a:spcPct val="93000"/>
              </a:lnSpc>
              <a:spcBef>
                <a:spcPct val="0"/>
              </a:spcBef>
              <a:spcAft>
                <a:spcPct val="0"/>
              </a:spcAft>
              <a:buClr>
                <a:srgbClr val="000000"/>
              </a:buClr>
              <a:buSzPct val="100000"/>
              <a:buFont typeface="Times New Roman" pitchFamily="16" charset="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charset="0"/>
                <a:ea typeface="MS Gothic" charset="0"/>
                <a:cs typeface="MS Gothic" charset="0"/>
              </a:defRPr>
            </a:lvl9pPr>
          </a:lstStyle>
          <a:p>
            <a:pPr algn="ctr" hangingPunct="1">
              <a:lnSpc>
                <a:spcPct val="102000"/>
              </a:lnSpc>
              <a:spcBef>
                <a:spcPts val="638"/>
              </a:spcBef>
              <a:spcAft>
                <a:spcPts val="1425"/>
              </a:spcAft>
            </a:pPr>
            <a:r>
              <a:rPr lang="en-ZA" altLang="en-US" sz="3200" b="1" dirty="0" smtClean="0">
                <a:solidFill>
                  <a:schemeClr val="tx1"/>
                </a:solidFill>
                <a:latin typeface="Calibri" charset="0"/>
              </a:rPr>
              <a:t>Feedback:</a:t>
            </a:r>
          </a:p>
          <a:p>
            <a:pPr algn="ctr" hangingPunct="1">
              <a:lnSpc>
                <a:spcPct val="102000"/>
              </a:lnSpc>
              <a:spcBef>
                <a:spcPts val="638"/>
              </a:spcBef>
              <a:spcAft>
                <a:spcPts val="1425"/>
              </a:spcAft>
            </a:pPr>
            <a:endParaRPr lang="en-ZA" altLang="en-US" sz="3200" b="1" dirty="0" smtClean="0">
              <a:solidFill>
                <a:schemeClr val="tx1"/>
              </a:solidFill>
              <a:latin typeface="Calibri" charset="0"/>
            </a:endParaRPr>
          </a:p>
          <a:p>
            <a:pPr algn="ctr" hangingPunct="1">
              <a:lnSpc>
                <a:spcPct val="102000"/>
              </a:lnSpc>
              <a:spcBef>
                <a:spcPts val="638"/>
              </a:spcBef>
              <a:spcAft>
                <a:spcPts val="1425"/>
              </a:spcAft>
            </a:pPr>
            <a:r>
              <a:rPr lang="en-ZA" altLang="en-US" sz="3200" b="1" dirty="0" smtClean="0">
                <a:solidFill>
                  <a:schemeClr val="tx1"/>
                </a:solidFill>
                <a:latin typeface="Calibri" charset="0"/>
              </a:rPr>
              <a:t>@</a:t>
            </a:r>
            <a:r>
              <a:rPr lang="en-ZA" altLang="en-US" sz="3200" b="1" dirty="0" err="1" smtClean="0">
                <a:solidFill>
                  <a:schemeClr val="tx1"/>
                </a:solidFill>
                <a:latin typeface="Calibri" charset="0"/>
              </a:rPr>
              <a:t>MarkPearlCoZa</a:t>
            </a:r>
            <a:endParaRPr lang="en-ZA" altLang="en-US" sz="3200" b="1" dirty="0" smtClean="0">
              <a:solidFill>
                <a:schemeClr val="tx1"/>
              </a:solidFill>
              <a:latin typeface="Calibri" charset="0"/>
            </a:endParaRPr>
          </a:p>
          <a:p>
            <a:pPr algn="ctr" hangingPunct="1">
              <a:lnSpc>
                <a:spcPct val="102000"/>
              </a:lnSpc>
              <a:spcBef>
                <a:spcPts val="638"/>
              </a:spcBef>
              <a:spcAft>
                <a:spcPts val="1425"/>
              </a:spcAft>
            </a:pPr>
            <a:r>
              <a:rPr lang="en-ZA" altLang="en-US" sz="3200" b="1" dirty="0" smtClean="0">
                <a:solidFill>
                  <a:schemeClr val="tx1"/>
                </a:solidFill>
                <a:latin typeface="Calibri" charset="0"/>
              </a:rPr>
              <a:t>MarkPearl@gmail.com</a:t>
            </a:r>
            <a:endParaRPr lang="en-ZA" altLang="en-US" sz="3200" b="1" dirty="0">
              <a:solidFill>
                <a:schemeClr val="tx1"/>
              </a:solidFill>
              <a:latin typeface="Calibri" charset="0"/>
            </a:endParaRPr>
          </a:p>
          <a:p>
            <a:pPr algn="ctr" hangingPunct="1">
              <a:lnSpc>
                <a:spcPct val="102000"/>
              </a:lnSpc>
              <a:spcBef>
                <a:spcPts val="638"/>
              </a:spcBef>
              <a:spcAft>
                <a:spcPts val="1425"/>
              </a:spcAft>
            </a:pPr>
            <a:endParaRPr lang="en-ZA" altLang="en-US" sz="3200" b="1" dirty="0">
              <a:solidFill>
                <a:schemeClr val="tx1"/>
              </a:solidFill>
              <a:latin typeface="Calibri" charset="0"/>
            </a:endParaRPr>
          </a:p>
          <a:p>
            <a:pPr algn="ctr" hangingPunct="1">
              <a:lnSpc>
                <a:spcPct val="102000"/>
              </a:lnSpc>
              <a:spcBef>
                <a:spcPts val="638"/>
              </a:spcBef>
              <a:spcAft>
                <a:spcPts val="1425"/>
              </a:spcAft>
            </a:pPr>
            <a:endParaRPr lang="en-ZA" altLang="en-US" sz="3200" b="1" dirty="0">
              <a:solidFill>
                <a:schemeClr val="tx1"/>
              </a:solidFill>
              <a:latin typeface="Calibri" charset="0"/>
            </a:endParaRPr>
          </a:p>
        </p:txBody>
      </p:sp>
      <p:sp>
        <p:nvSpPr>
          <p:cNvPr id="44035" name="Rectangle 3"/>
          <p:cNvSpPr>
            <a:spLocks noChangeArrowheads="1"/>
          </p:cNvSpPr>
          <p:nvPr/>
        </p:nvSpPr>
        <p:spPr bwMode="auto">
          <a:xfrm>
            <a:off x="431800" y="6002338"/>
            <a:ext cx="8459788" cy="854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ZA"/>
          </a:p>
        </p:txBody>
      </p:sp>
    </p:spTree>
    <p:extLst>
      <p:ext uri="{BB962C8B-B14F-4D97-AF65-F5344CB8AC3E}">
        <p14:creationId xmlns:p14="http://schemas.microsoft.com/office/powerpoint/2010/main" val="3421570186"/>
      </p:ext>
    </p:extLst>
  </p:cSld>
  <p:clrMapOvr>
    <a:masterClrMapping/>
  </p:clrMapOvr>
  <p:transition spd="med"/>
  <p:timing>
    <p:tnLst>
      <p:par>
        <p:cTn id="1" dur="indefinite"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C:\Users\Mark\Desktop\Talk Images\agility.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568" y="1808584"/>
            <a:ext cx="2952750" cy="3276600"/>
          </a:xfrm>
          <a:prstGeom prst="rect">
            <a:avLst/>
          </a:prstGeom>
          <a:noFill/>
          <a:extLst>
            <a:ext uri="{909E8E84-426E-40DD-AFC4-6F175D3DCCD1}">
              <a14:hiddenFill xmlns:a14="http://schemas.microsoft.com/office/drawing/2010/main">
                <a:solidFill>
                  <a:srgbClr val="FFFFFF"/>
                </a:solidFill>
              </a14:hiddenFill>
            </a:ext>
          </a:extLst>
        </p:spPr>
      </p:pic>
      <p:pic>
        <p:nvPicPr>
          <p:cNvPr id="8195" name="Picture 3" descr="C:\Users\Mark\Desktop\Talk Images\dailystandup2.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69693" y="3622476"/>
            <a:ext cx="4522786" cy="275885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pic>
        <p:nvPicPr>
          <p:cNvPr id="8196" name="Picture 4" descr="C:\Users\Mark\Desktop\Talk Images\Scrum-Board-2.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69693" y="423416"/>
            <a:ext cx="4522787" cy="276701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Tree>
    <p:extLst>
      <p:ext uri="{BB962C8B-B14F-4D97-AF65-F5344CB8AC3E}">
        <p14:creationId xmlns:p14="http://schemas.microsoft.com/office/powerpoint/2010/main" val="262215937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D:\GitHub\Talk_NaturalOrderOfProgressionForTechnicalPractices\Talk Images\Missing-Puzzle-Pieces-600x398.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
            <a:ext cx="9144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442379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1" name="Picture 3" descr="C:\Users\Mark\Desktop\Talk Images\Scrum.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11960" y="1772816"/>
            <a:ext cx="4634701" cy="30117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pic>
        <p:nvPicPr>
          <p:cNvPr id="7170" name="Picture 2" descr="C:\Users\Mark\Desktop\Talk Images\Kanban.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5845" y="1124744"/>
            <a:ext cx="4068452" cy="40684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0239731"/>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4560</TotalTime>
  <Words>311</Words>
  <Application>Microsoft Office PowerPoint</Application>
  <PresentationFormat>On-screen Show (4:3)</PresentationFormat>
  <Paragraphs>69</Paragraphs>
  <Slides>62</Slides>
  <Notes>17</Notes>
  <HiddenSlides>0</HiddenSlides>
  <MMClips>0</MMClips>
  <ScaleCrop>false</ScaleCrop>
  <HeadingPairs>
    <vt:vector size="4" baseType="variant">
      <vt:variant>
        <vt:lpstr>Theme</vt:lpstr>
      </vt:variant>
      <vt:variant>
        <vt:i4>1</vt:i4>
      </vt:variant>
      <vt:variant>
        <vt:lpstr>Slide Titles</vt:lpstr>
      </vt:variant>
      <vt:variant>
        <vt:i4>62</vt:i4>
      </vt:variant>
    </vt:vector>
  </HeadingPairs>
  <TitlesOfParts>
    <vt:vector size="63" baseType="lpstr">
      <vt:lpstr>Office Theme</vt:lpstr>
      <vt:lpstr>Natural of progression of  Agile Technical Practices</vt:lpstr>
      <vt:lpstr>Skateboard</vt:lpstr>
      <vt:lpstr>Skateboard</vt:lpstr>
      <vt:lpstr>Skateboard</vt:lpstr>
      <vt:lpstr>Skateboard</vt:lpstr>
      <vt:lpstr>PowerPoint Presentation</vt:lpstr>
      <vt:lpstr>PowerPoint Presentation</vt:lpstr>
      <vt:lpstr>PowerPoint Presentation</vt:lpstr>
      <vt:lpstr>PowerPoint Presentation</vt:lpstr>
      <vt:lpstr>PowerPoint Presentation</vt:lpstr>
      <vt:lpstr>PowerPoint Presentation</vt:lpstr>
      <vt:lpstr>Test Driven Development, Behaviour Driven Development, Continuous Integration, Immunization, Common Coding Style, Automated Acceptance Testing, Pair Programming, Mob Programming, Code Reviews, Feature Toggles, Simple Design, Continuous Deployment, Effective Version Control, Keystoning, Refactoring</vt:lpstr>
      <vt:lpstr>PowerPoint Presentation</vt:lpstr>
      <vt:lpstr>Engineering Practices and Team Structures are joined at the hip.</vt:lpstr>
      <vt:lpstr>PowerPoint Presentation</vt:lpstr>
      <vt:lpstr>Prefer small regular intervals over large infrequent blocks</vt:lpstr>
      <vt:lpstr>Encourage learning new things regularly.</vt:lpstr>
      <vt:lpstr>PowerPoint Presentation</vt:lpstr>
      <vt:lpstr>PowerPoint Presentation</vt:lpstr>
      <vt:lpstr>PowerPoint Presentation</vt:lpstr>
      <vt:lpstr>As a team:  Identify the bottlenecks Identify practices that can help Pick an appropriate practice Learn and apply it</vt:lpstr>
      <vt:lpstr>PowerPoint Presentation</vt:lpstr>
      <vt:lpstr>Effective use of Version Control</vt:lpstr>
      <vt:lpstr>It’s not just a backup tool! It’s a really powerful integration tool</vt:lpstr>
      <vt:lpstr>PowerPoint Presentation</vt:lpstr>
      <vt:lpstr>PowerPoint Presentation</vt:lpstr>
      <vt:lpstr>Do small little bits of work and merge or integrate frequently</vt:lpstr>
      <vt:lpstr>Automate and Democratize the Build</vt:lpstr>
      <vt:lpstr>PowerPoint Presentation</vt:lpstr>
      <vt:lpstr>PowerPoint Presentation</vt:lpstr>
      <vt:lpstr>PowerPoint Presentation</vt:lpstr>
      <vt:lpstr>PowerPoint Presentation</vt:lpstr>
      <vt:lpstr>PowerPoint Presentation</vt:lpstr>
      <vt:lpstr>Make the Continuous Integration Server Visible</vt:lpstr>
      <vt:lpstr>PowerPoint Presentation</vt:lpstr>
      <vt:lpstr>PowerPoint Presentation</vt:lpstr>
      <vt:lpstr>PowerPoint Presentation</vt:lpstr>
      <vt:lpstr>Code belongs to the project,  not the individual</vt:lpstr>
      <vt:lpstr>Common Team  Code Style</vt:lpstr>
      <vt:lpstr>PowerPoint Presentation</vt:lpstr>
      <vt:lpstr>Collaborative  Coding</vt:lpstr>
      <vt:lpstr>PowerPoint Presentation</vt:lpstr>
      <vt:lpstr>What ???   Two or more people working  together on one problem?</vt:lpstr>
      <vt:lpstr>Programming is not about typing, it’s about problem solving</vt:lpstr>
      <vt:lpstr>Test Driven  Development</vt:lpstr>
      <vt:lpstr>PowerPoint Presentation</vt:lpstr>
      <vt:lpstr>Automated tests verify that a system is functioning as expected</vt:lpstr>
      <vt:lpstr>Helps create a simple design, inspires confidence</vt:lpstr>
      <vt:lpstr>PowerPoint Presentation</vt:lpstr>
      <vt:lpstr>PowerPoint Presentation</vt:lpstr>
      <vt:lpstr>PowerPoint Presentation</vt:lpstr>
      <vt:lpstr>PowerPoint Presentation</vt:lpstr>
      <vt:lpstr>PowerPoint Presentation</vt:lpstr>
      <vt:lpstr>Time and Exposure</vt:lpstr>
      <vt:lpstr>PowerPoint Presentation</vt:lpstr>
      <vt:lpstr>PowerPoint Presentation</vt:lpstr>
      <vt:lpstr>Test Driven Development, Behaviour Driven Development, Continuous Integration, Immunization, Common Coding Style, Automated Acceptance Testing, Pair Programming, Mob Programming, Code Reviews, Feature Toggles, Simple Design, Continuous Deployment, Effective Version Control, Keystoning, Refactoring</vt:lpstr>
      <vt:lpstr>Find your own pattern…</vt:lpstr>
      <vt:lpstr>Create Slack, learn new things Identify bottlenecks and practices Be strategic, soldier the dips Improvement part of daily process</vt:lpstr>
      <vt:lpstr>PowerPoint Presentation</vt:lpstr>
      <vt:lpstr>Giving you the confidence to speed up</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Skateboard</dc:title>
  <dc:creator>Mark Pearl</dc:creator>
  <cp:lastModifiedBy>Mark Pearl</cp:lastModifiedBy>
  <cp:revision>57</cp:revision>
  <dcterms:created xsi:type="dcterms:W3CDTF">2015-08-18T10:05:48Z</dcterms:created>
  <dcterms:modified xsi:type="dcterms:W3CDTF">2015-08-25T07:03:36Z</dcterms:modified>
</cp:coreProperties>
</file>